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2" r:id="rId2"/>
    <p:sldId id="299" r:id="rId3"/>
    <p:sldId id="300" r:id="rId4"/>
    <p:sldId id="451" r:id="rId5"/>
    <p:sldId id="471" r:id="rId6"/>
    <p:sldId id="457" r:id="rId7"/>
    <p:sldId id="462" r:id="rId8"/>
    <p:sldId id="4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" y="3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DDA0F-383E-47A8-AB2D-13E9E2063CA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5D76-4BA7-46DA-BD60-9FF0D1AC2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4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Jamie hands</a:t>
            </a:r>
            <a:r>
              <a:rPr lang="en-US" baseline="0" dirty="0"/>
              <a:t> over to Jason.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4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8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CD6E-1716-4B1A-BB3D-E4B6919C4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8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6B5F-E7D8-422B-9A55-01138DA5A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2DF8C-E865-49E9-B1C4-E3045FE96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20B4F-C041-40C4-9A02-E6D91CDC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412D-10B1-4627-9DDA-DA276868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4DF09-B90E-42EC-83BE-D9C493AF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4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F156-851B-4655-96B7-2A9612DF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FF6E9-0D8B-4215-994D-D6D445D00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2E286-C076-41D5-AB14-DCAE7D4E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2E991-8183-4BA0-BA88-DC128152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01021-90D3-43C6-8755-8E03762F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3DCF6-C15E-4410-B5DD-710D46211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74E14-9F12-4657-B500-A46866C3E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4C697-F3A4-4562-989F-42677DE7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41CC0-63B8-46E5-AF44-9ED1B32B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AC86F-58AB-44A0-9329-C2CC6405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7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5325-8355-4F24-A427-FC8761C9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AFE1-9BD8-49AB-A9E1-4154ABF3F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F29E6-D7FD-4FBE-BCAD-7FC71BEF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9852B-CA39-4708-9CB0-C6EE8337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F61E-4BC0-4948-80EA-3B7019F6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ECF0-007D-4357-B4D4-C0E999A7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1EE90-B2FB-4B24-AC01-EB035ECA6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52833-F3DA-45F9-B76D-402F8959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E619-4861-4691-BEE2-1FCA07B1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FB66-7088-43A4-9C25-F693AD02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E258-DAF2-469B-8958-BC7155B9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90CF-BAEA-41BB-BB4B-68C7A1664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67549-0CAD-4C80-BF10-0954D3E42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9AB91-8888-4D0C-916D-B6F3D02A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A35D8-5B24-44A3-8E39-A4B0B987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5C44C-1CD4-4CD6-A1BD-89296F17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843A4-D9C9-4BC1-958F-64B3307A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3D94D-81DC-4A72-8C25-8FA2B7352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DF56A-8468-4815-9ABF-149BDF2B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7FEBC-C30B-40D3-9B75-983C9E510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B4D7D-C400-43CC-B1A6-56940E723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9A400-2A2C-47E9-A809-FB7211E1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DCC1D-5FB5-4502-9E89-969FE609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91E4B-B6DF-4A8B-92A4-2FEFC603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34F-E00B-4FE5-92FC-23817FF5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7AC77-00D8-420F-B1EB-04371BF6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70A43-77F7-4969-81CF-C9EAD9FD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2A580-B4D3-460C-BF78-D148C08C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0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FB5B1-34BE-46E4-801F-E93FC3FC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505D8-7FD2-452D-97F9-83AF5D15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68288-652C-4E40-B912-D6C5BD35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B929-AD8B-4664-AB62-FCB176D2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95905-CECB-4A41-A2DA-FA69794B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26B4-BD93-4055-B886-1E652DBA3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610A5-775C-4714-9122-BE830703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BFC04-B257-4B38-8E44-64C43A7B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6EFE2-D725-4B87-B958-77004676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F3B6-559A-4B98-9CC7-4ABCD8BB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ED179-0838-4C51-95FC-AC7EEBE2E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CE5C0-40B4-412B-A7B0-D65DD3ADB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AC7DA-2517-4F97-9FB4-D95E0B4E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DEB64-5851-4893-BAAB-41AD02C9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73DE1-9157-4C0A-98AD-5E19483F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2408D-C40C-4361-B051-8093B481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0A981-528E-43D7-9C47-87BF788E1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BF8BA-FCB0-460B-83AB-D104AB355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42DB-1B8C-47CD-8061-4391B9980171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2C2B-7AD8-40EA-B6C2-AF144B3C7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753F9-0AAB-4D04-AC7E-17BAB87D7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7607-B840-455F-A281-2B1557E6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3.bp.blogspot.com/-T5AledhulvY/UFTyvly_X6I/AAAAAAAABIA/zU9uDuOCLkw/s1600/P91403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3" b="14463"/>
          <a:stretch/>
        </p:blipFill>
        <p:spPr bwMode="auto">
          <a:xfrm>
            <a:off x="-337571" y="-1143000"/>
            <a:ext cx="12506607" cy="91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2883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Jason Krumholz, UWS Science Advisor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Jamie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Vaudrey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UWS Science Advisor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Peter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Linderoth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Save the Sound</a:t>
            </a:r>
          </a:p>
        </p:txBody>
      </p:sp>
      <p:pic>
        <p:nvPicPr>
          <p:cNvPr id="9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7691" cy="12176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524000"/>
            <a:ext cx="7314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Unified Water Study 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Technical Advisory Committee Meeting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Report Out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November 14, 2019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96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00470" y="4953000"/>
            <a:ext cx="8306908" cy="1410642"/>
          </a:xfrm>
          <a:custGeom>
            <a:avLst/>
            <a:gdLst>
              <a:gd name="connsiteX0" fmla="*/ 0 w 8306908"/>
              <a:gd name="connsiteY0" fmla="*/ 178189 h 1410642"/>
              <a:gd name="connsiteX1" fmla="*/ 2773018 w 8306908"/>
              <a:gd name="connsiteY1" fmla="*/ 1331128 h 1410642"/>
              <a:gd name="connsiteX2" fmla="*/ 5098774 w 8306908"/>
              <a:gd name="connsiteY2" fmla="*/ 1182041 h 1410642"/>
              <a:gd name="connsiteX3" fmla="*/ 7911548 w 8306908"/>
              <a:gd name="connsiteY3" fmla="*/ 148371 h 1410642"/>
              <a:gd name="connsiteX4" fmla="*/ 8219661 w 8306908"/>
              <a:gd name="connsiteY4" fmla="*/ 29102 h 14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6908" h="1410642">
                <a:moveTo>
                  <a:pt x="0" y="178189"/>
                </a:moveTo>
                <a:cubicBezTo>
                  <a:pt x="961611" y="671004"/>
                  <a:pt x="1923222" y="1163819"/>
                  <a:pt x="2773018" y="1331128"/>
                </a:cubicBezTo>
                <a:cubicBezTo>
                  <a:pt x="3622814" y="1498437"/>
                  <a:pt x="4242352" y="1379167"/>
                  <a:pt x="5098774" y="1182041"/>
                </a:cubicBezTo>
                <a:cubicBezTo>
                  <a:pt x="5955196" y="984915"/>
                  <a:pt x="7391400" y="340527"/>
                  <a:pt x="7911548" y="148371"/>
                </a:cubicBezTo>
                <a:cubicBezTo>
                  <a:pt x="8431696" y="-43785"/>
                  <a:pt x="8325678" y="-7342"/>
                  <a:pt x="8219661" y="29102"/>
                </a:cubicBezTo>
              </a:path>
            </a:pathLst>
          </a:cu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95062" y="1219200"/>
            <a:ext cx="8668035" cy="3110156"/>
          </a:xfrm>
          <a:custGeom>
            <a:avLst/>
            <a:gdLst>
              <a:gd name="connsiteX0" fmla="*/ 0 w 8668035"/>
              <a:gd name="connsiteY0" fmla="*/ 473049 h 3110156"/>
              <a:gd name="connsiteX1" fmla="*/ 1570383 w 8668035"/>
              <a:gd name="connsiteY1" fmla="*/ 2391301 h 3110156"/>
              <a:gd name="connsiteX2" fmla="*/ 3399183 w 8668035"/>
              <a:gd name="connsiteY2" fmla="*/ 3096979 h 3110156"/>
              <a:gd name="connsiteX3" fmla="*/ 5396948 w 8668035"/>
              <a:gd name="connsiteY3" fmla="*/ 2749109 h 3110156"/>
              <a:gd name="connsiteX4" fmla="*/ 6589644 w 8668035"/>
              <a:gd name="connsiteY4" fmla="*/ 1536535 h 3110156"/>
              <a:gd name="connsiteX5" fmla="*/ 8537713 w 8668035"/>
              <a:gd name="connsiteY5" fmla="*/ 95362 h 3110156"/>
              <a:gd name="connsiteX6" fmla="*/ 8328992 w 8668035"/>
              <a:gd name="connsiteY6" fmla="*/ 254388 h 311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68035" h="3110156">
                <a:moveTo>
                  <a:pt x="0" y="473049"/>
                </a:moveTo>
                <a:cubicBezTo>
                  <a:pt x="501926" y="1213514"/>
                  <a:pt x="1003853" y="1953979"/>
                  <a:pt x="1570383" y="2391301"/>
                </a:cubicBezTo>
                <a:cubicBezTo>
                  <a:pt x="2136914" y="2828623"/>
                  <a:pt x="2761422" y="3037344"/>
                  <a:pt x="3399183" y="3096979"/>
                </a:cubicBezTo>
                <a:cubicBezTo>
                  <a:pt x="4036944" y="3156614"/>
                  <a:pt x="4865205" y="3009183"/>
                  <a:pt x="5396948" y="2749109"/>
                </a:cubicBezTo>
                <a:cubicBezTo>
                  <a:pt x="5928691" y="2489035"/>
                  <a:pt x="6066183" y="1978826"/>
                  <a:pt x="6589644" y="1536535"/>
                </a:cubicBezTo>
                <a:cubicBezTo>
                  <a:pt x="7113105" y="1094244"/>
                  <a:pt x="8247822" y="309053"/>
                  <a:pt x="8537713" y="95362"/>
                </a:cubicBezTo>
                <a:cubicBezTo>
                  <a:pt x="8827604" y="-118329"/>
                  <a:pt x="8578298" y="68029"/>
                  <a:pt x="8328992" y="254388"/>
                </a:cubicBezTo>
              </a:path>
            </a:pathLst>
          </a:cu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51384" y="1689652"/>
            <a:ext cx="7712765" cy="228600"/>
          </a:xfrm>
          <a:custGeom>
            <a:avLst/>
            <a:gdLst>
              <a:gd name="connsiteX0" fmla="*/ 0 w 7712765"/>
              <a:gd name="connsiteY0" fmla="*/ 19878 h 228600"/>
              <a:gd name="connsiteX1" fmla="*/ 59634 w 7712765"/>
              <a:gd name="connsiteY1" fmla="*/ 29818 h 228600"/>
              <a:gd name="connsiteX2" fmla="*/ 89452 w 7712765"/>
              <a:gd name="connsiteY2" fmla="*/ 39757 h 228600"/>
              <a:gd name="connsiteX3" fmla="*/ 129208 w 7712765"/>
              <a:gd name="connsiteY3" fmla="*/ 49696 h 228600"/>
              <a:gd name="connsiteX4" fmla="*/ 188843 w 7712765"/>
              <a:gd name="connsiteY4" fmla="*/ 69574 h 228600"/>
              <a:gd name="connsiteX5" fmla="*/ 288234 w 7712765"/>
              <a:gd name="connsiteY5" fmla="*/ 89452 h 228600"/>
              <a:gd name="connsiteX6" fmla="*/ 655982 w 7712765"/>
              <a:gd name="connsiteY6" fmla="*/ 69574 h 228600"/>
              <a:gd name="connsiteX7" fmla="*/ 765313 w 7712765"/>
              <a:gd name="connsiteY7" fmla="*/ 39757 h 228600"/>
              <a:gd name="connsiteX8" fmla="*/ 874643 w 7712765"/>
              <a:gd name="connsiteY8" fmla="*/ 59635 h 228600"/>
              <a:gd name="connsiteX9" fmla="*/ 974034 w 7712765"/>
              <a:gd name="connsiteY9" fmla="*/ 99391 h 228600"/>
              <a:gd name="connsiteX10" fmla="*/ 1103243 w 7712765"/>
              <a:gd name="connsiteY10" fmla="*/ 119270 h 228600"/>
              <a:gd name="connsiteX11" fmla="*/ 1510747 w 7712765"/>
              <a:gd name="connsiteY11" fmla="*/ 89452 h 228600"/>
              <a:gd name="connsiteX12" fmla="*/ 1560443 w 7712765"/>
              <a:gd name="connsiteY12" fmla="*/ 79513 h 228600"/>
              <a:gd name="connsiteX13" fmla="*/ 1639956 w 7712765"/>
              <a:gd name="connsiteY13" fmla="*/ 69574 h 228600"/>
              <a:gd name="connsiteX14" fmla="*/ 1729408 w 7712765"/>
              <a:gd name="connsiteY14" fmla="*/ 49696 h 228600"/>
              <a:gd name="connsiteX15" fmla="*/ 1908313 w 7712765"/>
              <a:gd name="connsiteY15" fmla="*/ 59635 h 228600"/>
              <a:gd name="connsiteX16" fmla="*/ 1938130 w 7712765"/>
              <a:gd name="connsiteY16" fmla="*/ 79513 h 228600"/>
              <a:gd name="connsiteX17" fmla="*/ 1967947 w 7712765"/>
              <a:gd name="connsiteY17" fmla="*/ 89452 h 228600"/>
              <a:gd name="connsiteX18" fmla="*/ 1997765 w 7712765"/>
              <a:gd name="connsiteY18" fmla="*/ 109331 h 228600"/>
              <a:gd name="connsiteX19" fmla="*/ 2067339 w 7712765"/>
              <a:gd name="connsiteY19" fmla="*/ 129209 h 228600"/>
              <a:gd name="connsiteX20" fmla="*/ 2126974 w 7712765"/>
              <a:gd name="connsiteY20" fmla="*/ 149087 h 228600"/>
              <a:gd name="connsiteX21" fmla="*/ 2544417 w 7712765"/>
              <a:gd name="connsiteY21" fmla="*/ 129209 h 228600"/>
              <a:gd name="connsiteX22" fmla="*/ 2604052 w 7712765"/>
              <a:gd name="connsiteY22" fmla="*/ 119270 h 228600"/>
              <a:gd name="connsiteX23" fmla="*/ 2683565 w 7712765"/>
              <a:gd name="connsiteY23" fmla="*/ 99391 h 228600"/>
              <a:gd name="connsiteX24" fmla="*/ 2842591 w 7712765"/>
              <a:gd name="connsiteY24" fmla="*/ 109331 h 228600"/>
              <a:gd name="connsiteX25" fmla="*/ 2872408 w 7712765"/>
              <a:gd name="connsiteY25" fmla="*/ 119270 h 228600"/>
              <a:gd name="connsiteX26" fmla="*/ 2951921 w 7712765"/>
              <a:gd name="connsiteY26" fmla="*/ 139148 h 228600"/>
              <a:gd name="connsiteX27" fmla="*/ 2991678 w 7712765"/>
              <a:gd name="connsiteY27" fmla="*/ 149087 h 228600"/>
              <a:gd name="connsiteX28" fmla="*/ 3031434 w 7712765"/>
              <a:gd name="connsiteY28" fmla="*/ 159026 h 228600"/>
              <a:gd name="connsiteX29" fmla="*/ 3289852 w 7712765"/>
              <a:gd name="connsiteY29" fmla="*/ 139148 h 228600"/>
              <a:gd name="connsiteX30" fmla="*/ 3389243 w 7712765"/>
              <a:gd name="connsiteY30" fmla="*/ 99391 h 228600"/>
              <a:gd name="connsiteX31" fmla="*/ 3438939 w 7712765"/>
              <a:gd name="connsiteY31" fmla="*/ 79513 h 228600"/>
              <a:gd name="connsiteX32" fmla="*/ 3468756 w 7712765"/>
              <a:gd name="connsiteY32" fmla="*/ 69574 h 228600"/>
              <a:gd name="connsiteX33" fmla="*/ 3548269 w 7712765"/>
              <a:gd name="connsiteY33" fmla="*/ 39757 h 228600"/>
              <a:gd name="connsiteX34" fmla="*/ 3886200 w 7712765"/>
              <a:gd name="connsiteY34" fmla="*/ 19878 h 228600"/>
              <a:gd name="connsiteX35" fmla="*/ 3965713 w 7712765"/>
              <a:gd name="connsiteY35" fmla="*/ 9939 h 228600"/>
              <a:gd name="connsiteX36" fmla="*/ 3995530 w 7712765"/>
              <a:gd name="connsiteY36" fmla="*/ 0 h 228600"/>
              <a:gd name="connsiteX37" fmla="*/ 4114800 w 7712765"/>
              <a:gd name="connsiteY37" fmla="*/ 19878 h 228600"/>
              <a:gd name="connsiteX38" fmla="*/ 4184374 w 7712765"/>
              <a:gd name="connsiteY38" fmla="*/ 69574 h 228600"/>
              <a:gd name="connsiteX39" fmla="*/ 4214191 w 7712765"/>
              <a:gd name="connsiteY39" fmla="*/ 79513 h 228600"/>
              <a:gd name="connsiteX40" fmla="*/ 4343400 w 7712765"/>
              <a:gd name="connsiteY40" fmla="*/ 99391 h 228600"/>
              <a:gd name="connsiteX41" fmla="*/ 4890052 w 7712765"/>
              <a:gd name="connsiteY41" fmla="*/ 99391 h 228600"/>
              <a:gd name="connsiteX42" fmla="*/ 4919869 w 7712765"/>
              <a:gd name="connsiteY42" fmla="*/ 109331 h 228600"/>
              <a:gd name="connsiteX43" fmla="*/ 5208104 w 7712765"/>
              <a:gd name="connsiteY43" fmla="*/ 99391 h 228600"/>
              <a:gd name="connsiteX44" fmla="*/ 5237921 w 7712765"/>
              <a:gd name="connsiteY44" fmla="*/ 89452 h 228600"/>
              <a:gd name="connsiteX45" fmla="*/ 5277678 w 7712765"/>
              <a:gd name="connsiteY45" fmla="*/ 79513 h 228600"/>
              <a:gd name="connsiteX46" fmla="*/ 5476460 w 7712765"/>
              <a:gd name="connsiteY46" fmla="*/ 89452 h 228600"/>
              <a:gd name="connsiteX47" fmla="*/ 5516217 w 7712765"/>
              <a:gd name="connsiteY47" fmla="*/ 119270 h 228600"/>
              <a:gd name="connsiteX48" fmla="*/ 5575852 w 7712765"/>
              <a:gd name="connsiteY48" fmla="*/ 139148 h 228600"/>
              <a:gd name="connsiteX49" fmla="*/ 5675243 w 7712765"/>
              <a:gd name="connsiteY49" fmla="*/ 159026 h 228600"/>
              <a:gd name="connsiteX50" fmla="*/ 6261652 w 7712765"/>
              <a:gd name="connsiteY50" fmla="*/ 178905 h 228600"/>
              <a:gd name="connsiteX51" fmla="*/ 6291469 w 7712765"/>
              <a:gd name="connsiteY51" fmla="*/ 188844 h 228600"/>
              <a:gd name="connsiteX52" fmla="*/ 6331226 w 7712765"/>
              <a:gd name="connsiteY52" fmla="*/ 198783 h 228600"/>
              <a:gd name="connsiteX53" fmla="*/ 6361043 w 7712765"/>
              <a:gd name="connsiteY53" fmla="*/ 218661 h 228600"/>
              <a:gd name="connsiteX54" fmla="*/ 6390860 w 7712765"/>
              <a:gd name="connsiteY54" fmla="*/ 228600 h 228600"/>
              <a:gd name="connsiteX55" fmla="*/ 6619460 w 7712765"/>
              <a:gd name="connsiteY55" fmla="*/ 218661 h 228600"/>
              <a:gd name="connsiteX56" fmla="*/ 6649278 w 7712765"/>
              <a:gd name="connsiteY56" fmla="*/ 198783 h 228600"/>
              <a:gd name="connsiteX57" fmla="*/ 6689034 w 7712765"/>
              <a:gd name="connsiteY57" fmla="*/ 188844 h 228600"/>
              <a:gd name="connsiteX58" fmla="*/ 6778487 w 7712765"/>
              <a:gd name="connsiteY58" fmla="*/ 149087 h 228600"/>
              <a:gd name="connsiteX59" fmla="*/ 6808304 w 7712765"/>
              <a:gd name="connsiteY59" fmla="*/ 139148 h 228600"/>
              <a:gd name="connsiteX60" fmla="*/ 7026965 w 7712765"/>
              <a:gd name="connsiteY60" fmla="*/ 168965 h 228600"/>
              <a:gd name="connsiteX61" fmla="*/ 7066721 w 7712765"/>
              <a:gd name="connsiteY61" fmla="*/ 178905 h 228600"/>
              <a:gd name="connsiteX62" fmla="*/ 7185991 w 7712765"/>
              <a:gd name="connsiteY62" fmla="*/ 168965 h 228600"/>
              <a:gd name="connsiteX63" fmla="*/ 7215808 w 7712765"/>
              <a:gd name="connsiteY63" fmla="*/ 149087 h 228600"/>
              <a:gd name="connsiteX64" fmla="*/ 7255565 w 7712765"/>
              <a:gd name="connsiteY64" fmla="*/ 139148 h 228600"/>
              <a:gd name="connsiteX65" fmla="*/ 7295321 w 7712765"/>
              <a:gd name="connsiteY65" fmla="*/ 119270 h 228600"/>
              <a:gd name="connsiteX66" fmla="*/ 7315200 w 7712765"/>
              <a:gd name="connsiteY66" fmla="*/ 99391 h 228600"/>
              <a:gd name="connsiteX67" fmla="*/ 7434469 w 7712765"/>
              <a:gd name="connsiteY67" fmla="*/ 129209 h 228600"/>
              <a:gd name="connsiteX68" fmla="*/ 7573617 w 7712765"/>
              <a:gd name="connsiteY68" fmla="*/ 159026 h 228600"/>
              <a:gd name="connsiteX69" fmla="*/ 7603434 w 7712765"/>
              <a:gd name="connsiteY69" fmla="*/ 168965 h 228600"/>
              <a:gd name="connsiteX70" fmla="*/ 7712765 w 7712765"/>
              <a:gd name="connsiteY70" fmla="*/ 168965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712765" h="228600">
                <a:moveTo>
                  <a:pt x="0" y="19878"/>
                </a:moveTo>
                <a:cubicBezTo>
                  <a:pt x="19878" y="23191"/>
                  <a:pt x="39962" y="25446"/>
                  <a:pt x="59634" y="29818"/>
                </a:cubicBezTo>
                <a:cubicBezTo>
                  <a:pt x="69861" y="32091"/>
                  <a:pt x="79378" y="36879"/>
                  <a:pt x="89452" y="39757"/>
                </a:cubicBezTo>
                <a:cubicBezTo>
                  <a:pt x="102586" y="43510"/>
                  <a:pt x="116124" y="45771"/>
                  <a:pt x="129208" y="49696"/>
                </a:cubicBezTo>
                <a:cubicBezTo>
                  <a:pt x="149278" y="55717"/>
                  <a:pt x="168515" y="64492"/>
                  <a:pt x="188843" y="69574"/>
                </a:cubicBezTo>
                <a:cubicBezTo>
                  <a:pt x="248151" y="84401"/>
                  <a:pt x="215126" y="77267"/>
                  <a:pt x="288234" y="89452"/>
                </a:cubicBezTo>
                <a:cubicBezTo>
                  <a:pt x="365279" y="86884"/>
                  <a:pt x="545568" y="91656"/>
                  <a:pt x="655982" y="69574"/>
                </a:cubicBezTo>
                <a:cubicBezTo>
                  <a:pt x="712028" y="58365"/>
                  <a:pt x="722474" y="54036"/>
                  <a:pt x="765313" y="39757"/>
                </a:cubicBezTo>
                <a:cubicBezTo>
                  <a:pt x="794831" y="43974"/>
                  <a:pt x="843401" y="48477"/>
                  <a:pt x="874643" y="59635"/>
                </a:cubicBezTo>
                <a:cubicBezTo>
                  <a:pt x="908247" y="71636"/>
                  <a:pt x="939417" y="90736"/>
                  <a:pt x="974034" y="99391"/>
                </a:cubicBezTo>
                <a:cubicBezTo>
                  <a:pt x="1042896" y="116608"/>
                  <a:pt x="1000214" y="107822"/>
                  <a:pt x="1103243" y="119270"/>
                </a:cubicBezTo>
                <a:lnTo>
                  <a:pt x="1510747" y="89452"/>
                </a:lnTo>
                <a:cubicBezTo>
                  <a:pt x="1527577" y="87989"/>
                  <a:pt x="1543746" y="82082"/>
                  <a:pt x="1560443" y="79513"/>
                </a:cubicBezTo>
                <a:cubicBezTo>
                  <a:pt x="1586843" y="75452"/>
                  <a:pt x="1613556" y="73635"/>
                  <a:pt x="1639956" y="69574"/>
                </a:cubicBezTo>
                <a:cubicBezTo>
                  <a:pt x="1672765" y="64527"/>
                  <a:pt x="1697749" y="57611"/>
                  <a:pt x="1729408" y="49696"/>
                </a:cubicBezTo>
                <a:cubicBezTo>
                  <a:pt x="1789043" y="53009"/>
                  <a:pt x="1849186" y="51188"/>
                  <a:pt x="1908313" y="59635"/>
                </a:cubicBezTo>
                <a:cubicBezTo>
                  <a:pt x="1920138" y="61324"/>
                  <a:pt x="1927446" y="74171"/>
                  <a:pt x="1938130" y="79513"/>
                </a:cubicBezTo>
                <a:cubicBezTo>
                  <a:pt x="1947501" y="84198"/>
                  <a:pt x="1958008" y="86139"/>
                  <a:pt x="1967947" y="89452"/>
                </a:cubicBezTo>
                <a:cubicBezTo>
                  <a:pt x="1977886" y="96078"/>
                  <a:pt x="1987081" y="103989"/>
                  <a:pt x="1997765" y="109331"/>
                </a:cubicBezTo>
                <a:cubicBezTo>
                  <a:pt x="2014466" y="117682"/>
                  <a:pt x="2051417" y="124432"/>
                  <a:pt x="2067339" y="129209"/>
                </a:cubicBezTo>
                <a:cubicBezTo>
                  <a:pt x="2087409" y="135230"/>
                  <a:pt x="2126974" y="149087"/>
                  <a:pt x="2126974" y="149087"/>
                </a:cubicBezTo>
                <a:lnTo>
                  <a:pt x="2544417" y="129209"/>
                </a:lnTo>
                <a:cubicBezTo>
                  <a:pt x="2564530" y="127952"/>
                  <a:pt x="2584225" y="122875"/>
                  <a:pt x="2604052" y="119270"/>
                </a:cubicBezTo>
                <a:cubicBezTo>
                  <a:pt x="2656825" y="109675"/>
                  <a:pt x="2642184" y="113186"/>
                  <a:pt x="2683565" y="99391"/>
                </a:cubicBezTo>
                <a:cubicBezTo>
                  <a:pt x="2736574" y="102704"/>
                  <a:pt x="2789771" y="103771"/>
                  <a:pt x="2842591" y="109331"/>
                </a:cubicBezTo>
                <a:cubicBezTo>
                  <a:pt x="2853010" y="110428"/>
                  <a:pt x="2862301" y="116513"/>
                  <a:pt x="2872408" y="119270"/>
                </a:cubicBezTo>
                <a:cubicBezTo>
                  <a:pt x="2898765" y="126458"/>
                  <a:pt x="2925417" y="132522"/>
                  <a:pt x="2951921" y="139148"/>
                </a:cubicBezTo>
                <a:lnTo>
                  <a:pt x="2991678" y="149087"/>
                </a:lnTo>
                <a:lnTo>
                  <a:pt x="3031434" y="159026"/>
                </a:lnTo>
                <a:cubicBezTo>
                  <a:pt x="3117573" y="152400"/>
                  <a:pt x="3204634" y="153351"/>
                  <a:pt x="3289852" y="139148"/>
                </a:cubicBezTo>
                <a:cubicBezTo>
                  <a:pt x="3325049" y="133282"/>
                  <a:pt x="3356113" y="112643"/>
                  <a:pt x="3389243" y="99391"/>
                </a:cubicBezTo>
                <a:cubicBezTo>
                  <a:pt x="3405808" y="92765"/>
                  <a:pt x="3422013" y="85155"/>
                  <a:pt x="3438939" y="79513"/>
                </a:cubicBezTo>
                <a:cubicBezTo>
                  <a:pt x="3448878" y="76200"/>
                  <a:pt x="3459126" y="73701"/>
                  <a:pt x="3468756" y="69574"/>
                </a:cubicBezTo>
                <a:cubicBezTo>
                  <a:pt x="3502623" y="55060"/>
                  <a:pt x="3510833" y="42713"/>
                  <a:pt x="3548269" y="39757"/>
                </a:cubicBezTo>
                <a:cubicBezTo>
                  <a:pt x="3660757" y="30876"/>
                  <a:pt x="3773556" y="26504"/>
                  <a:pt x="3886200" y="19878"/>
                </a:cubicBezTo>
                <a:cubicBezTo>
                  <a:pt x="3912704" y="16565"/>
                  <a:pt x="3939433" y="14717"/>
                  <a:pt x="3965713" y="9939"/>
                </a:cubicBezTo>
                <a:cubicBezTo>
                  <a:pt x="3976021" y="8065"/>
                  <a:pt x="3985053" y="0"/>
                  <a:pt x="3995530" y="0"/>
                </a:cubicBezTo>
                <a:cubicBezTo>
                  <a:pt x="4042063" y="0"/>
                  <a:pt x="4072928" y="9410"/>
                  <a:pt x="4114800" y="19878"/>
                </a:cubicBezTo>
                <a:cubicBezTo>
                  <a:pt x="4123812" y="26637"/>
                  <a:pt x="4169834" y="62304"/>
                  <a:pt x="4184374" y="69574"/>
                </a:cubicBezTo>
                <a:cubicBezTo>
                  <a:pt x="4193745" y="74259"/>
                  <a:pt x="4204117" y="76635"/>
                  <a:pt x="4214191" y="79513"/>
                </a:cubicBezTo>
                <a:cubicBezTo>
                  <a:pt x="4268967" y="95163"/>
                  <a:pt x="4271306" y="91381"/>
                  <a:pt x="4343400" y="99391"/>
                </a:cubicBezTo>
                <a:cubicBezTo>
                  <a:pt x="4576186" y="92925"/>
                  <a:pt x="4681397" y="80422"/>
                  <a:pt x="4890052" y="99391"/>
                </a:cubicBezTo>
                <a:cubicBezTo>
                  <a:pt x="4900486" y="100340"/>
                  <a:pt x="4909930" y="106018"/>
                  <a:pt x="4919869" y="109331"/>
                </a:cubicBezTo>
                <a:cubicBezTo>
                  <a:pt x="5015947" y="106018"/>
                  <a:pt x="5112156" y="105388"/>
                  <a:pt x="5208104" y="99391"/>
                </a:cubicBezTo>
                <a:cubicBezTo>
                  <a:pt x="5218560" y="98737"/>
                  <a:pt x="5227847" y="92330"/>
                  <a:pt x="5237921" y="89452"/>
                </a:cubicBezTo>
                <a:cubicBezTo>
                  <a:pt x="5251056" y="85699"/>
                  <a:pt x="5264426" y="82826"/>
                  <a:pt x="5277678" y="79513"/>
                </a:cubicBezTo>
                <a:cubicBezTo>
                  <a:pt x="5343939" y="82826"/>
                  <a:pt x="5411019" y="78545"/>
                  <a:pt x="5476460" y="89452"/>
                </a:cubicBezTo>
                <a:cubicBezTo>
                  <a:pt x="5492800" y="92175"/>
                  <a:pt x="5501400" y="111862"/>
                  <a:pt x="5516217" y="119270"/>
                </a:cubicBezTo>
                <a:cubicBezTo>
                  <a:pt x="5534958" y="128641"/>
                  <a:pt x="5555974" y="132522"/>
                  <a:pt x="5575852" y="139148"/>
                </a:cubicBezTo>
                <a:cubicBezTo>
                  <a:pt x="5619024" y="153538"/>
                  <a:pt x="5615132" y="154217"/>
                  <a:pt x="5675243" y="159026"/>
                </a:cubicBezTo>
                <a:cubicBezTo>
                  <a:pt x="5851532" y="173129"/>
                  <a:pt x="6109023" y="175182"/>
                  <a:pt x="6261652" y="178905"/>
                </a:cubicBezTo>
                <a:cubicBezTo>
                  <a:pt x="6271591" y="182218"/>
                  <a:pt x="6281395" y="185966"/>
                  <a:pt x="6291469" y="188844"/>
                </a:cubicBezTo>
                <a:cubicBezTo>
                  <a:pt x="6304604" y="192597"/>
                  <a:pt x="6318670" y="193402"/>
                  <a:pt x="6331226" y="198783"/>
                </a:cubicBezTo>
                <a:cubicBezTo>
                  <a:pt x="6342205" y="203488"/>
                  <a:pt x="6350359" y="213319"/>
                  <a:pt x="6361043" y="218661"/>
                </a:cubicBezTo>
                <a:cubicBezTo>
                  <a:pt x="6370414" y="223346"/>
                  <a:pt x="6380921" y="225287"/>
                  <a:pt x="6390860" y="228600"/>
                </a:cubicBezTo>
                <a:cubicBezTo>
                  <a:pt x="6467060" y="225287"/>
                  <a:pt x="6543691" y="227403"/>
                  <a:pt x="6619460" y="218661"/>
                </a:cubicBezTo>
                <a:cubicBezTo>
                  <a:pt x="6631327" y="217292"/>
                  <a:pt x="6638298" y="203488"/>
                  <a:pt x="6649278" y="198783"/>
                </a:cubicBezTo>
                <a:cubicBezTo>
                  <a:pt x="6661833" y="193402"/>
                  <a:pt x="6675782" y="192157"/>
                  <a:pt x="6689034" y="188844"/>
                </a:cubicBezTo>
                <a:cubicBezTo>
                  <a:pt x="6736287" y="157342"/>
                  <a:pt x="6707519" y="172743"/>
                  <a:pt x="6778487" y="149087"/>
                </a:cubicBezTo>
                <a:lnTo>
                  <a:pt x="6808304" y="139148"/>
                </a:lnTo>
                <a:cubicBezTo>
                  <a:pt x="6854960" y="144980"/>
                  <a:pt x="6964570" y="156485"/>
                  <a:pt x="7026965" y="168965"/>
                </a:cubicBezTo>
                <a:cubicBezTo>
                  <a:pt x="7040360" y="171644"/>
                  <a:pt x="7053469" y="175592"/>
                  <a:pt x="7066721" y="178905"/>
                </a:cubicBezTo>
                <a:cubicBezTo>
                  <a:pt x="7106478" y="175592"/>
                  <a:pt x="7146871" y="176789"/>
                  <a:pt x="7185991" y="168965"/>
                </a:cubicBezTo>
                <a:cubicBezTo>
                  <a:pt x="7197704" y="166622"/>
                  <a:pt x="7204829" y="153792"/>
                  <a:pt x="7215808" y="149087"/>
                </a:cubicBezTo>
                <a:cubicBezTo>
                  <a:pt x="7228364" y="143706"/>
                  <a:pt x="7242313" y="142461"/>
                  <a:pt x="7255565" y="139148"/>
                </a:cubicBezTo>
                <a:cubicBezTo>
                  <a:pt x="7268817" y="132522"/>
                  <a:pt x="7282993" y="127489"/>
                  <a:pt x="7295321" y="119270"/>
                </a:cubicBezTo>
                <a:cubicBezTo>
                  <a:pt x="7303118" y="114072"/>
                  <a:pt x="7305901" y="100553"/>
                  <a:pt x="7315200" y="99391"/>
                </a:cubicBezTo>
                <a:cubicBezTo>
                  <a:pt x="7354504" y="94478"/>
                  <a:pt x="7398344" y="121984"/>
                  <a:pt x="7434469" y="129209"/>
                </a:cubicBezTo>
                <a:cubicBezTo>
                  <a:pt x="7472497" y="136814"/>
                  <a:pt x="7531308" y="146938"/>
                  <a:pt x="7573617" y="159026"/>
                </a:cubicBezTo>
                <a:cubicBezTo>
                  <a:pt x="7583691" y="161904"/>
                  <a:pt x="7592984" y="168219"/>
                  <a:pt x="7603434" y="168965"/>
                </a:cubicBezTo>
                <a:cubicBezTo>
                  <a:pt x="7639785" y="171561"/>
                  <a:pt x="7676321" y="168965"/>
                  <a:pt x="7712765" y="168965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09801" y="4971222"/>
            <a:ext cx="7712765" cy="228600"/>
          </a:xfrm>
          <a:custGeom>
            <a:avLst/>
            <a:gdLst>
              <a:gd name="connsiteX0" fmla="*/ 0 w 7712765"/>
              <a:gd name="connsiteY0" fmla="*/ 19878 h 228600"/>
              <a:gd name="connsiteX1" fmla="*/ 59634 w 7712765"/>
              <a:gd name="connsiteY1" fmla="*/ 29818 h 228600"/>
              <a:gd name="connsiteX2" fmla="*/ 89452 w 7712765"/>
              <a:gd name="connsiteY2" fmla="*/ 39757 h 228600"/>
              <a:gd name="connsiteX3" fmla="*/ 129208 w 7712765"/>
              <a:gd name="connsiteY3" fmla="*/ 49696 h 228600"/>
              <a:gd name="connsiteX4" fmla="*/ 188843 w 7712765"/>
              <a:gd name="connsiteY4" fmla="*/ 69574 h 228600"/>
              <a:gd name="connsiteX5" fmla="*/ 288234 w 7712765"/>
              <a:gd name="connsiteY5" fmla="*/ 89452 h 228600"/>
              <a:gd name="connsiteX6" fmla="*/ 655982 w 7712765"/>
              <a:gd name="connsiteY6" fmla="*/ 69574 h 228600"/>
              <a:gd name="connsiteX7" fmla="*/ 765313 w 7712765"/>
              <a:gd name="connsiteY7" fmla="*/ 39757 h 228600"/>
              <a:gd name="connsiteX8" fmla="*/ 874643 w 7712765"/>
              <a:gd name="connsiteY8" fmla="*/ 59635 h 228600"/>
              <a:gd name="connsiteX9" fmla="*/ 974034 w 7712765"/>
              <a:gd name="connsiteY9" fmla="*/ 99391 h 228600"/>
              <a:gd name="connsiteX10" fmla="*/ 1103243 w 7712765"/>
              <a:gd name="connsiteY10" fmla="*/ 119270 h 228600"/>
              <a:gd name="connsiteX11" fmla="*/ 1510747 w 7712765"/>
              <a:gd name="connsiteY11" fmla="*/ 89452 h 228600"/>
              <a:gd name="connsiteX12" fmla="*/ 1560443 w 7712765"/>
              <a:gd name="connsiteY12" fmla="*/ 79513 h 228600"/>
              <a:gd name="connsiteX13" fmla="*/ 1639956 w 7712765"/>
              <a:gd name="connsiteY13" fmla="*/ 69574 h 228600"/>
              <a:gd name="connsiteX14" fmla="*/ 1729408 w 7712765"/>
              <a:gd name="connsiteY14" fmla="*/ 49696 h 228600"/>
              <a:gd name="connsiteX15" fmla="*/ 1908313 w 7712765"/>
              <a:gd name="connsiteY15" fmla="*/ 59635 h 228600"/>
              <a:gd name="connsiteX16" fmla="*/ 1938130 w 7712765"/>
              <a:gd name="connsiteY16" fmla="*/ 79513 h 228600"/>
              <a:gd name="connsiteX17" fmla="*/ 1967947 w 7712765"/>
              <a:gd name="connsiteY17" fmla="*/ 89452 h 228600"/>
              <a:gd name="connsiteX18" fmla="*/ 1997765 w 7712765"/>
              <a:gd name="connsiteY18" fmla="*/ 109331 h 228600"/>
              <a:gd name="connsiteX19" fmla="*/ 2067339 w 7712765"/>
              <a:gd name="connsiteY19" fmla="*/ 129209 h 228600"/>
              <a:gd name="connsiteX20" fmla="*/ 2126974 w 7712765"/>
              <a:gd name="connsiteY20" fmla="*/ 149087 h 228600"/>
              <a:gd name="connsiteX21" fmla="*/ 2544417 w 7712765"/>
              <a:gd name="connsiteY21" fmla="*/ 129209 h 228600"/>
              <a:gd name="connsiteX22" fmla="*/ 2604052 w 7712765"/>
              <a:gd name="connsiteY22" fmla="*/ 119270 h 228600"/>
              <a:gd name="connsiteX23" fmla="*/ 2683565 w 7712765"/>
              <a:gd name="connsiteY23" fmla="*/ 99391 h 228600"/>
              <a:gd name="connsiteX24" fmla="*/ 2842591 w 7712765"/>
              <a:gd name="connsiteY24" fmla="*/ 109331 h 228600"/>
              <a:gd name="connsiteX25" fmla="*/ 2872408 w 7712765"/>
              <a:gd name="connsiteY25" fmla="*/ 119270 h 228600"/>
              <a:gd name="connsiteX26" fmla="*/ 2951921 w 7712765"/>
              <a:gd name="connsiteY26" fmla="*/ 139148 h 228600"/>
              <a:gd name="connsiteX27" fmla="*/ 2991678 w 7712765"/>
              <a:gd name="connsiteY27" fmla="*/ 149087 h 228600"/>
              <a:gd name="connsiteX28" fmla="*/ 3031434 w 7712765"/>
              <a:gd name="connsiteY28" fmla="*/ 159026 h 228600"/>
              <a:gd name="connsiteX29" fmla="*/ 3289852 w 7712765"/>
              <a:gd name="connsiteY29" fmla="*/ 139148 h 228600"/>
              <a:gd name="connsiteX30" fmla="*/ 3389243 w 7712765"/>
              <a:gd name="connsiteY30" fmla="*/ 99391 h 228600"/>
              <a:gd name="connsiteX31" fmla="*/ 3438939 w 7712765"/>
              <a:gd name="connsiteY31" fmla="*/ 79513 h 228600"/>
              <a:gd name="connsiteX32" fmla="*/ 3468756 w 7712765"/>
              <a:gd name="connsiteY32" fmla="*/ 69574 h 228600"/>
              <a:gd name="connsiteX33" fmla="*/ 3548269 w 7712765"/>
              <a:gd name="connsiteY33" fmla="*/ 39757 h 228600"/>
              <a:gd name="connsiteX34" fmla="*/ 3886200 w 7712765"/>
              <a:gd name="connsiteY34" fmla="*/ 19878 h 228600"/>
              <a:gd name="connsiteX35" fmla="*/ 3965713 w 7712765"/>
              <a:gd name="connsiteY35" fmla="*/ 9939 h 228600"/>
              <a:gd name="connsiteX36" fmla="*/ 3995530 w 7712765"/>
              <a:gd name="connsiteY36" fmla="*/ 0 h 228600"/>
              <a:gd name="connsiteX37" fmla="*/ 4114800 w 7712765"/>
              <a:gd name="connsiteY37" fmla="*/ 19878 h 228600"/>
              <a:gd name="connsiteX38" fmla="*/ 4184374 w 7712765"/>
              <a:gd name="connsiteY38" fmla="*/ 69574 h 228600"/>
              <a:gd name="connsiteX39" fmla="*/ 4214191 w 7712765"/>
              <a:gd name="connsiteY39" fmla="*/ 79513 h 228600"/>
              <a:gd name="connsiteX40" fmla="*/ 4343400 w 7712765"/>
              <a:gd name="connsiteY40" fmla="*/ 99391 h 228600"/>
              <a:gd name="connsiteX41" fmla="*/ 4890052 w 7712765"/>
              <a:gd name="connsiteY41" fmla="*/ 99391 h 228600"/>
              <a:gd name="connsiteX42" fmla="*/ 4919869 w 7712765"/>
              <a:gd name="connsiteY42" fmla="*/ 109331 h 228600"/>
              <a:gd name="connsiteX43" fmla="*/ 5208104 w 7712765"/>
              <a:gd name="connsiteY43" fmla="*/ 99391 h 228600"/>
              <a:gd name="connsiteX44" fmla="*/ 5237921 w 7712765"/>
              <a:gd name="connsiteY44" fmla="*/ 89452 h 228600"/>
              <a:gd name="connsiteX45" fmla="*/ 5277678 w 7712765"/>
              <a:gd name="connsiteY45" fmla="*/ 79513 h 228600"/>
              <a:gd name="connsiteX46" fmla="*/ 5476460 w 7712765"/>
              <a:gd name="connsiteY46" fmla="*/ 89452 h 228600"/>
              <a:gd name="connsiteX47" fmla="*/ 5516217 w 7712765"/>
              <a:gd name="connsiteY47" fmla="*/ 119270 h 228600"/>
              <a:gd name="connsiteX48" fmla="*/ 5575852 w 7712765"/>
              <a:gd name="connsiteY48" fmla="*/ 139148 h 228600"/>
              <a:gd name="connsiteX49" fmla="*/ 5675243 w 7712765"/>
              <a:gd name="connsiteY49" fmla="*/ 159026 h 228600"/>
              <a:gd name="connsiteX50" fmla="*/ 6261652 w 7712765"/>
              <a:gd name="connsiteY50" fmla="*/ 178905 h 228600"/>
              <a:gd name="connsiteX51" fmla="*/ 6291469 w 7712765"/>
              <a:gd name="connsiteY51" fmla="*/ 188844 h 228600"/>
              <a:gd name="connsiteX52" fmla="*/ 6331226 w 7712765"/>
              <a:gd name="connsiteY52" fmla="*/ 198783 h 228600"/>
              <a:gd name="connsiteX53" fmla="*/ 6361043 w 7712765"/>
              <a:gd name="connsiteY53" fmla="*/ 218661 h 228600"/>
              <a:gd name="connsiteX54" fmla="*/ 6390860 w 7712765"/>
              <a:gd name="connsiteY54" fmla="*/ 228600 h 228600"/>
              <a:gd name="connsiteX55" fmla="*/ 6619460 w 7712765"/>
              <a:gd name="connsiteY55" fmla="*/ 218661 h 228600"/>
              <a:gd name="connsiteX56" fmla="*/ 6649278 w 7712765"/>
              <a:gd name="connsiteY56" fmla="*/ 198783 h 228600"/>
              <a:gd name="connsiteX57" fmla="*/ 6689034 w 7712765"/>
              <a:gd name="connsiteY57" fmla="*/ 188844 h 228600"/>
              <a:gd name="connsiteX58" fmla="*/ 6778487 w 7712765"/>
              <a:gd name="connsiteY58" fmla="*/ 149087 h 228600"/>
              <a:gd name="connsiteX59" fmla="*/ 6808304 w 7712765"/>
              <a:gd name="connsiteY59" fmla="*/ 139148 h 228600"/>
              <a:gd name="connsiteX60" fmla="*/ 7026965 w 7712765"/>
              <a:gd name="connsiteY60" fmla="*/ 168965 h 228600"/>
              <a:gd name="connsiteX61" fmla="*/ 7066721 w 7712765"/>
              <a:gd name="connsiteY61" fmla="*/ 178905 h 228600"/>
              <a:gd name="connsiteX62" fmla="*/ 7185991 w 7712765"/>
              <a:gd name="connsiteY62" fmla="*/ 168965 h 228600"/>
              <a:gd name="connsiteX63" fmla="*/ 7215808 w 7712765"/>
              <a:gd name="connsiteY63" fmla="*/ 149087 h 228600"/>
              <a:gd name="connsiteX64" fmla="*/ 7255565 w 7712765"/>
              <a:gd name="connsiteY64" fmla="*/ 139148 h 228600"/>
              <a:gd name="connsiteX65" fmla="*/ 7295321 w 7712765"/>
              <a:gd name="connsiteY65" fmla="*/ 119270 h 228600"/>
              <a:gd name="connsiteX66" fmla="*/ 7315200 w 7712765"/>
              <a:gd name="connsiteY66" fmla="*/ 99391 h 228600"/>
              <a:gd name="connsiteX67" fmla="*/ 7434469 w 7712765"/>
              <a:gd name="connsiteY67" fmla="*/ 129209 h 228600"/>
              <a:gd name="connsiteX68" fmla="*/ 7573617 w 7712765"/>
              <a:gd name="connsiteY68" fmla="*/ 159026 h 228600"/>
              <a:gd name="connsiteX69" fmla="*/ 7603434 w 7712765"/>
              <a:gd name="connsiteY69" fmla="*/ 168965 h 228600"/>
              <a:gd name="connsiteX70" fmla="*/ 7712765 w 7712765"/>
              <a:gd name="connsiteY70" fmla="*/ 168965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712765" h="228600">
                <a:moveTo>
                  <a:pt x="0" y="19878"/>
                </a:moveTo>
                <a:cubicBezTo>
                  <a:pt x="19878" y="23191"/>
                  <a:pt x="39962" y="25446"/>
                  <a:pt x="59634" y="29818"/>
                </a:cubicBezTo>
                <a:cubicBezTo>
                  <a:pt x="69861" y="32091"/>
                  <a:pt x="79378" y="36879"/>
                  <a:pt x="89452" y="39757"/>
                </a:cubicBezTo>
                <a:cubicBezTo>
                  <a:pt x="102586" y="43510"/>
                  <a:pt x="116124" y="45771"/>
                  <a:pt x="129208" y="49696"/>
                </a:cubicBezTo>
                <a:cubicBezTo>
                  <a:pt x="149278" y="55717"/>
                  <a:pt x="168515" y="64492"/>
                  <a:pt x="188843" y="69574"/>
                </a:cubicBezTo>
                <a:cubicBezTo>
                  <a:pt x="248151" y="84401"/>
                  <a:pt x="215126" y="77267"/>
                  <a:pt x="288234" y="89452"/>
                </a:cubicBezTo>
                <a:cubicBezTo>
                  <a:pt x="365279" y="86884"/>
                  <a:pt x="545568" y="91656"/>
                  <a:pt x="655982" y="69574"/>
                </a:cubicBezTo>
                <a:cubicBezTo>
                  <a:pt x="712028" y="58365"/>
                  <a:pt x="722474" y="54036"/>
                  <a:pt x="765313" y="39757"/>
                </a:cubicBezTo>
                <a:cubicBezTo>
                  <a:pt x="794831" y="43974"/>
                  <a:pt x="843401" y="48477"/>
                  <a:pt x="874643" y="59635"/>
                </a:cubicBezTo>
                <a:cubicBezTo>
                  <a:pt x="908247" y="71636"/>
                  <a:pt x="939417" y="90736"/>
                  <a:pt x="974034" y="99391"/>
                </a:cubicBezTo>
                <a:cubicBezTo>
                  <a:pt x="1042896" y="116608"/>
                  <a:pt x="1000214" y="107822"/>
                  <a:pt x="1103243" y="119270"/>
                </a:cubicBezTo>
                <a:lnTo>
                  <a:pt x="1510747" y="89452"/>
                </a:lnTo>
                <a:cubicBezTo>
                  <a:pt x="1527577" y="87989"/>
                  <a:pt x="1543746" y="82082"/>
                  <a:pt x="1560443" y="79513"/>
                </a:cubicBezTo>
                <a:cubicBezTo>
                  <a:pt x="1586843" y="75452"/>
                  <a:pt x="1613556" y="73635"/>
                  <a:pt x="1639956" y="69574"/>
                </a:cubicBezTo>
                <a:cubicBezTo>
                  <a:pt x="1672765" y="64527"/>
                  <a:pt x="1697749" y="57611"/>
                  <a:pt x="1729408" y="49696"/>
                </a:cubicBezTo>
                <a:cubicBezTo>
                  <a:pt x="1789043" y="53009"/>
                  <a:pt x="1849186" y="51188"/>
                  <a:pt x="1908313" y="59635"/>
                </a:cubicBezTo>
                <a:cubicBezTo>
                  <a:pt x="1920138" y="61324"/>
                  <a:pt x="1927446" y="74171"/>
                  <a:pt x="1938130" y="79513"/>
                </a:cubicBezTo>
                <a:cubicBezTo>
                  <a:pt x="1947501" y="84198"/>
                  <a:pt x="1958008" y="86139"/>
                  <a:pt x="1967947" y="89452"/>
                </a:cubicBezTo>
                <a:cubicBezTo>
                  <a:pt x="1977886" y="96078"/>
                  <a:pt x="1987081" y="103989"/>
                  <a:pt x="1997765" y="109331"/>
                </a:cubicBezTo>
                <a:cubicBezTo>
                  <a:pt x="2014466" y="117682"/>
                  <a:pt x="2051417" y="124432"/>
                  <a:pt x="2067339" y="129209"/>
                </a:cubicBezTo>
                <a:cubicBezTo>
                  <a:pt x="2087409" y="135230"/>
                  <a:pt x="2126974" y="149087"/>
                  <a:pt x="2126974" y="149087"/>
                </a:cubicBezTo>
                <a:lnTo>
                  <a:pt x="2544417" y="129209"/>
                </a:lnTo>
                <a:cubicBezTo>
                  <a:pt x="2564530" y="127952"/>
                  <a:pt x="2584225" y="122875"/>
                  <a:pt x="2604052" y="119270"/>
                </a:cubicBezTo>
                <a:cubicBezTo>
                  <a:pt x="2656825" y="109675"/>
                  <a:pt x="2642184" y="113186"/>
                  <a:pt x="2683565" y="99391"/>
                </a:cubicBezTo>
                <a:cubicBezTo>
                  <a:pt x="2736574" y="102704"/>
                  <a:pt x="2789771" y="103771"/>
                  <a:pt x="2842591" y="109331"/>
                </a:cubicBezTo>
                <a:cubicBezTo>
                  <a:pt x="2853010" y="110428"/>
                  <a:pt x="2862301" y="116513"/>
                  <a:pt x="2872408" y="119270"/>
                </a:cubicBezTo>
                <a:cubicBezTo>
                  <a:pt x="2898765" y="126458"/>
                  <a:pt x="2925417" y="132522"/>
                  <a:pt x="2951921" y="139148"/>
                </a:cubicBezTo>
                <a:lnTo>
                  <a:pt x="2991678" y="149087"/>
                </a:lnTo>
                <a:lnTo>
                  <a:pt x="3031434" y="159026"/>
                </a:lnTo>
                <a:cubicBezTo>
                  <a:pt x="3117573" y="152400"/>
                  <a:pt x="3204634" y="153351"/>
                  <a:pt x="3289852" y="139148"/>
                </a:cubicBezTo>
                <a:cubicBezTo>
                  <a:pt x="3325049" y="133282"/>
                  <a:pt x="3356113" y="112643"/>
                  <a:pt x="3389243" y="99391"/>
                </a:cubicBezTo>
                <a:cubicBezTo>
                  <a:pt x="3405808" y="92765"/>
                  <a:pt x="3422013" y="85155"/>
                  <a:pt x="3438939" y="79513"/>
                </a:cubicBezTo>
                <a:cubicBezTo>
                  <a:pt x="3448878" y="76200"/>
                  <a:pt x="3459126" y="73701"/>
                  <a:pt x="3468756" y="69574"/>
                </a:cubicBezTo>
                <a:cubicBezTo>
                  <a:pt x="3502623" y="55060"/>
                  <a:pt x="3510833" y="42713"/>
                  <a:pt x="3548269" y="39757"/>
                </a:cubicBezTo>
                <a:cubicBezTo>
                  <a:pt x="3660757" y="30876"/>
                  <a:pt x="3773556" y="26504"/>
                  <a:pt x="3886200" y="19878"/>
                </a:cubicBezTo>
                <a:cubicBezTo>
                  <a:pt x="3912704" y="16565"/>
                  <a:pt x="3939433" y="14717"/>
                  <a:pt x="3965713" y="9939"/>
                </a:cubicBezTo>
                <a:cubicBezTo>
                  <a:pt x="3976021" y="8065"/>
                  <a:pt x="3985053" y="0"/>
                  <a:pt x="3995530" y="0"/>
                </a:cubicBezTo>
                <a:cubicBezTo>
                  <a:pt x="4042063" y="0"/>
                  <a:pt x="4072928" y="9410"/>
                  <a:pt x="4114800" y="19878"/>
                </a:cubicBezTo>
                <a:cubicBezTo>
                  <a:pt x="4123812" y="26637"/>
                  <a:pt x="4169834" y="62304"/>
                  <a:pt x="4184374" y="69574"/>
                </a:cubicBezTo>
                <a:cubicBezTo>
                  <a:pt x="4193745" y="74259"/>
                  <a:pt x="4204117" y="76635"/>
                  <a:pt x="4214191" y="79513"/>
                </a:cubicBezTo>
                <a:cubicBezTo>
                  <a:pt x="4268967" y="95163"/>
                  <a:pt x="4271306" y="91381"/>
                  <a:pt x="4343400" y="99391"/>
                </a:cubicBezTo>
                <a:cubicBezTo>
                  <a:pt x="4576186" y="92925"/>
                  <a:pt x="4681397" y="80422"/>
                  <a:pt x="4890052" y="99391"/>
                </a:cubicBezTo>
                <a:cubicBezTo>
                  <a:pt x="4900486" y="100340"/>
                  <a:pt x="4909930" y="106018"/>
                  <a:pt x="4919869" y="109331"/>
                </a:cubicBezTo>
                <a:cubicBezTo>
                  <a:pt x="5015947" y="106018"/>
                  <a:pt x="5112156" y="105388"/>
                  <a:pt x="5208104" y="99391"/>
                </a:cubicBezTo>
                <a:cubicBezTo>
                  <a:pt x="5218560" y="98737"/>
                  <a:pt x="5227847" y="92330"/>
                  <a:pt x="5237921" y="89452"/>
                </a:cubicBezTo>
                <a:cubicBezTo>
                  <a:pt x="5251056" y="85699"/>
                  <a:pt x="5264426" y="82826"/>
                  <a:pt x="5277678" y="79513"/>
                </a:cubicBezTo>
                <a:cubicBezTo>
                  <a:pt x="5343939" y="82826"/>
                  <a:pt x="5411019" y="78545"/>
                  <a:pt x="5476460" y="89452"/>
                </a:cubicBezTo>
                <a:cubicBezTo>
                  <a:pt x="5492800" y="92175"/>
                  <a:pt x="5501400" y="111862"/>
                  <a:pt x="5516217" y="119270"/>
                </a:cubicBezTo>
                <a:cubicBezTo>
                  <a:pt x="5534958" y="128641"/>
                  <a:pt x="5555974" y="132522"/>
                  <a:pt x="5575852" y="139148"/>
                </a:cubicBezTo>
                <a:cubicBezTo>
                  <a:pt x="5619024" y="153538"/>
                  <a:pt x="5615132" y="154217"/>
                  <a:pt x="5675243" y="159026"/>
                </a:cubicBezTo>
                <a:cubicBezTo>
                  <a:pt x="5851532" y="173129"/>
                  <a:pt x="6109023" y="175182"/>
                  <a:pt x="6261652" y="178905"/>
                </a:cubicBezTo>
                <a:cubicBezTo>
                  <a:pt x="6271591" y="182218"/>
                  <a:pt x="6281395" y="185966"/>
                  <a:pt x="6291469" y="188844"/>
                </a:cubicBezTo>
                <a:cubicBezTo>
                  <a:pt x="6304604" y="192597"/>
                  <a:pt x="6318670" y="193402"/>
                  <a:pt x="6331226" y="198783"/>
                </a:cubicBezTo>
                <a:cubicBezTo>
                  <a:pt x="6342205" y="203488"/>
                  <a:pt x="6350359" y="213319"/>
                  <a:pt x="6361043" y="218661"/>
                </a:cubicBezTo>
                <a:cubicBezTo>
                  <a:pt x="6370414" y="223346"/>
                  <a:pt x="6380921" y="225287"/>
                  <a:pt x="6390860" y="228600"/>
                </a:cubicBezTo>
                <a:cubicBezTo>
                  <a:pt x="6467060" y="225287"/>
                  <a:pt x="6543691" y="227403"/>
                  <a:pt x="6619460" y="218661"/>
                </a:cubicBezTo>
                <a:cubicBezTo>
                  <a:pt x="6631327" y="217292"/>
                  <a:pt x="6638298" y="203488"/>
                  <a:pt x="6649278" y="198783"/>
                </a:cubicBezTo>
                <a:cubicBezTo>
                  <a:pt x="6661833" y="193402"/>
                  <a:pt x="6675782" y="192157"/>
                  <a:pt x="6689034" y="188844"/>
                </a:cubicBezTo>
                <a:cubicBezTo>
                  <a:pt x="6736287" y="157342"/>
                  <a:pt x="6707519" y="172743"/>
                  <a:pt x="6778487" y="149087"/>
                </a:cubicBezTo>
                <a:lnTo>
                  <a:pt x="6808304" y="139148"/>
                </a:lnTo>
                <a:cubicBezTo>
                  <a:pt x="6854960" y="144980"/>
                  <a:pt x="6964570" y="156485"/>
                  <a:pt x="7026965" y="168965"/>
                </a:cubicBezTo>
                <a:cubicBezTo>
                  <a:pt x="7040360" y="171644"/>
                  <a:pt x="7053469" y="175592"/>
                  <a:pt x="7066721" y="178905"/>
                </a:cubicBezTo>
                <a:cubicBezTo>
                  <a:pt x="7106478" y="175592"/>
                  <a:pt x="7146871" y="176789"/>
                  <a:pt x="7185991" y="168965"/>
                </a:cubicBezTo>
                <a:cubicBezTo>
                  <a:pt x="7197704" y="166622"/>
                  <a:pt x="7204829" y="153792"/>
                  <a:pt x="7215808" y="149087"/>
                </a:cubicBezTo>
                <a:cubicBezTo>
                  <a:pt x="7228364" y="143706"/>
                  <a:pt x="7242313" y="142461"/>
                  <a:pt x="7255565" y="139148"/>
                </a:cubicBezTo>
                <a:cubicBezTo>
                  <a:pt x="7268817" y="132522"/>
                  <a:pt x="7282993" y="127489"/>
                  <a:pt x="7295321" y="119270"/>
                </a:cubicBezTo>
                <a:cubicBezTo>
                  <a:pt x="7303118" y="114072"/>
                  <a:pt x="7305901" y="100553"/>
                  <a:pt x="7315200" y="99391"/>
                </a:cubicBezTo>
                <a:cubicBezTo>
                  <a:pt x="7354504" y="94478"/>
                  <a:pt x="7398344" y="121984"/>
                  <a:pt x="7434469" y="129209"/>
                </a:cubicBezTo>
                <a:cubicBezTo>
                  <a:pt x="7472497" y="136814"/>
                  <a:pt x="7531308" y="146938"/>
                  <a:pt x="7573617" y="159026"/>
                </a:cubicBezTo>
                <a:cubicBezTo>
                  <a:pt x="7583691" y="161904"/>
                  <a:pt x="7592984" y="168219"/>
                  <a:pt x="7603434" y="168965"/>
                </a:cubicBezTo>
                <a:cubicBezTo>
                  <a:pt x="7639785" y="171561"/>
                  <a:pt x="7676321" y="168965"/>
                  <a:pt x="7712765" y="168965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895600" y="2895600"/>
            <a:ext cx="5410200" cy="7620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nt"/>
          <p:cNvSpPr>
            <a:spLocks noEditPoints="1" noChangeArrowheads="1"/>
          </p:cNvSpPr>
          <p:nvPr/>
        </p:nvSpPr>
        <p:spPr bwMode="auto">
          <a:xfrm>
            <a:off x="4822838" y="5905994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lant"/>
          <p:cNvSpPr>
            <a:spLocks noEditPoints="1" noChangeArrowheads="1"/>
          </p:cNvSpPr>
          <p:nvPr/>
        </p:nvSpPr>
        <p:spPr bwMode="auto">
          <a:xfrm>
            <a:off x="8534401" y="2099953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lant"/>
          <p:cNvSpPr>
            <a:spLocks noEditPoints="1" noChangeArrowheads="1"/>
          </p:cNvSpPr>
          <p:nvPr/>
        </p:nvSpPr>
        <p:spPr bwMode="auto">
          <a:xfrm>
            <a:off x="5311679" y="5970712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lant"/>
          <p:cNvSpPr>
            <a:spLocks noEditPoints="1" noChangeArrowheads="1"/>
          </p:cNvSpPr>
          <p:nvPr/>
        </p:nvSpPr>
        <p:spPr bwMode="auto">
          <a:xfrm>
            <a:off x="5837117" y="5970712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lant"/>
          <p:cNvSpPr>
            <a:spLocks noEditPoints="1" noChangeArrowheads="1"/>
          </p:cNvSpPr>
          <p:nvPr/>
        </p:nvSpPr>
        <p:spPr bwMode="auto">
          <a:xfrm>
            <a:off x="6264681" y="5947747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plant"/>
          <p:cNvSpPr>
            <a:spLocks noEditPoints="1" noChangeArrowheads="1"/>
          </p:cNvSpPr>
          <p:nvPr/>
        </p:nvSpPr>
        <p:spPr bwMode="auto">
          <a:xfrm>
            <a:off x="6781801" y="5851666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lant"/>
          <p:cNvSpPr>
            <a:spLocks noEditPoints="1" noChangeArrowheads="1"/>
          </p:cNvSpPr>
          <p:nvPr/>
        </p:nvSpPr>
        <p:spPr bwMode="auto">
          <a:xfrm>
            <a:off x="7315201" y="5705430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plant"/>
          <p:cNvSpPr>
            <a:spLocks noEditPoints="1" noChangeArrowheads="1"/>
          </p:cNvSpPr>
          <p:nvPr/>
        </p:nvSpPr>
        <p:spPr bwMode="auto">
          <a:xfrm>
            <a:off x="7848601" y="5598862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lant"/>
          <p:cNvSpPr>
            <a:spLocks noEditPoints="1" noChangeArrowheads="1"/>
          </p:cNvSpPr>
          <p:nvPr/>
        </p:nvSpPr>
        <p:spPr bwMode="auto">
          <a:xfrm>
            <a:off x="8305538" y="5400386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plant"/>
          <p:cNvSpPr>
            <a:spLocks noEditPoints="1" noChangeArrowheads="1"/>
          </p:cNvSpPr>
          <p:nvPr/>
        </p:nvSpPr>
        <p:spPr bwMode="auto">
          <a:xfrm>
            <a:off x="8691626" y="5199822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plant"/>
          <p:cNvSpPr>
            <a:spLocks noEditPoints="1" noChangeArrowheads="1"/>
          </p:cNvSpPr>
          <p:nvPr/>
        </p:nvSpPr>
        <p:spPr bwMode="auto">
          <a:xfrm>
            <a:off x="4213238" y="5724534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plant"/>
          <p:cNvSpPr>
            <a:spLocks noEditPoints="1" noChangeArrowheads="1"/>
          </p:cNvSpPr>
          <p:nvPr/>
        </p:nvSpPr>
        <p:spPr bwMode="auto">
          <a:xfrm>
            <a:off x="9124951" y="1868099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plant"/>
          <p:cNvSpPr>
            <a:spLocks noEditPoints="1" noChangeArrowheads="1"/>
          </p:cNvSpPr>
          <p:nvPr/>
        </p:nvSpPr>
        <p:spPr bwMode="auto">
          <a:xfrm>
            <a:off x="5132138" y="5977338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plant"/>
          <p:cNvSpPr>
            <a:spLocks noEditPoints="1" noChangeArrowheads="1"/>
          </p:cNvSpPr>
          <p:nvPr/>
        </p:nvSpPr>
        <p:spPr bwMode="auto">
          <a:xfrm>
            <a:off x="3014129" y="5389780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plant"/>
          <p:cNvSpPr>
            <a:spLocks noEditPoints="1" noChangeArrowheads="1"/>
          </p:cNvSpPr>
          <p:nvPr/>
        </p:nvSpPr>
        <p:spPr bwMode="auto">
          <a:xfrm>
            <a:off x="6066183" y="5931410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plant"/>
          <p:cNvSpPr>
            <a:spLocks noEditPoints="1" noChangeArrowheads="1"/>
          </p:cNvSpPr>
          <p:nvPr/>
        </p:nvSpPr>
        <p:spPr bwMode="auto">
          <a:xfrm>
            <a:off x="3679838" y="5653190"/>
            <a:ext cx="295275" cy="50560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25521" y="5319416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24438" y="555174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55619" y="5217327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00701" y="5425984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11061" y="5556184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01953" y="5233111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60419" y="5522127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753101" y="5578384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21343" y="204212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802857" y="1988838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071284" y="2495400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26143" y="234692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839370" y="2339803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30943" y="265172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55257" y="2181568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14801" y="2592428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24392" y="1956186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12457" y="2598438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64857" y="2750838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541011" y="2239399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60880" y="2387008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45811" y="2503869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72943" y="251363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50611" y="2808669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52437" y="1908705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97507" y="205530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254634" y="2225386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533992" y="2606116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86392" y="2718186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38792" y="2870586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812710" y="223485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965110" y="234692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507393" y="2135481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2838" y="2525964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49907" y="224803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002307" y="2629627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443758" y="2229095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269910" y="2651722"/>
            <a:ext cx="73819" cy="532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1600201" y="1143001"/>
            <a:ext cx="1066800" cy="7250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42727" y="1308431"/>
            <a:ext cx="114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 Load</a:t>
            </a:r>
          </a:p>
        </p:txBody>
      </p:sp>
      <p:sp>
        <p:nvSpPr>
          <p:cNvPr id="67" name="Right Arrow 66"/>
          <p:cNvSpPr/>
          <p:nvPr/>
        </p:nvSpPr>
        <p:spPr>
          <a:xfrm>
            <a:off x="1723543" y="4490423"/>
            <a:ext cx="1066800" cy="7250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766070" y="4655853"/>
            <a:ext cx="112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 Load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705" y="216350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12345" y="201751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513862" y="251125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47685" y="558416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75692" y="538309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94134" y="52062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46756" y="211125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95416" y="207309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23856" y="18706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7" name="Oval 76"/>
          <p:cNvSpPr/>
          <p:nvPr/>
        </p:nvSpPr>
        <p:spPr>
          <a:xfrm>
            <a:off x="3947181" y="3324196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993358" y="3629966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618971" y="3319209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404381" y="3781396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55335" y="3542160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935400" y="3495801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938290" y="4028186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534638" y="3281112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921927" y="3381094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291747" y="3798636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460173" y="3944761"/>
            <a:ext cx="73819" cy="532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22397" y="3281112"/>
            <a:ext cx="56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51035" y="3196428"/>
            <a:ext cx="54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371194" y="3049635"/>
            <a:ext cx="5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407592" y="3119822"/>
            <a:ext cx="55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90597" y="3418967"/>
            <a:ext cx="63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1600200" y="-149610"/>
            <a:ext cx="8991600" cy="9116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3600" dirty="0">
                <a:solidFill>
                  <a:schemeClr val="accent3"/>
                </a:solidFill>
                <a:latin typeface="+mn-lt"/>
              </a:rPr>
              <a:t>Deep vs. Shallow Water</a:t>
            </a:r>
          </a:p>
        </p:txBody>
      </p:sp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055839" y="5249632"/>
            <a:ext cx="5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167978" y="5301012"/>
            <a:ext cx="5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612787" y="5778290"/>
            <a:ext cx="5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47052" y="5264929"/>
            <a:ext cx="5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8533" y="5121537"/>
            <a:ext cx="68148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EDCA62"/>
                </a:solidFill>
              </a:rPr>
              <a:t>CO</a:t>
            </a:r>
            <a:r>
              <a:rPr lang="en-US" sz="6600" b="1" baseline="-2500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EDCA62"/>
                </a:solidFill>
              </a:rPr>
              <a:t>2</a:t>
            </a:r>
            <a:r>
              <a:rPr lang="en-US" sz="66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EDCA62"/>
                </a:solidFill>
              </a:rPr>
              <a:t>+H</a:t>
            </a:r>
            <a:r>
              <a:rPr lang="en-US" sz="6600" b="1" baseline="-2500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EDCA62"/>
                </a:solidFill>
              </a:rPr>
              <a:t>2</a:t>
            </a:r>
            <a:r>
              <a:rPr lang="en-US" sz="66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EDCA62"/>
                </a:solidFill>
              </a:rPr>
              <a:t>0=Sugar+O</a:t>
            </a:r>
            <a:r>
              <a:rPr lang="en-US" sz="6600" b="1" baseline="-25000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EDCA6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56" grpId="0" animBg="1"/>
      <p:bldP spid="59" grpId="0" animBg="1"/>
      <p:bldP spid="63" grpId="0" animBg="1"/>
      <p:bldP spid="65" grpId="0" animBg="1"/>
      <p:bldP spid="2" grpId="0" animBg="1"/>
      <p:bldP spid="3" grpId="0"/>
      <p:bldP spid="67" grpId="0" animBg="1"/>
      <p:bldP spid="68" grpId="0"/>
      <p:bldP spid="4" grpId="0"/>
      <p:bldP spid="70" grpId="0"/>
      <p:bldP spid="71" grpId="0"/>
      <p:bldP spid="74" grpId="0"/>
      <p:bldP spid="75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6" grpId="0"/>
      <p:bldP spid="88" grpId="0"/>
      <p:bldP spid="89" grpId="0"/>
      <p:bldP spid="90" grpId="0"/>
      <p:bldP spid="91" grpId="0"/>
      <p:bldP spid="94" grpId="0"/>
      <p:bldP spid="95" grpId="0"/>
      <p:bldP spid="96" grpId="0"/>
      <p:bldP spid="9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68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700" dirty="0">
                <a:solidFill>
                  <a:srgbClr val="EDC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SHALLOW</a:t>
            </a:r>
            <a:r>
              <a:rPr lang="en-US" sz="4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				</a:t>
            </a:r>
            <a:r>
              <a:rPr lang="en-US" sz="47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457265"/>
            <a:ext cx="426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Fully mixed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Light  reaches to the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Typically dominated by </a:t>
            </a:r>
            <a:r>
              <a:rPr lang="en-US" sz="2000" b="1" dirty="0" err="1">
                <a:solidFill>
                  <a:srgbClr val="EDCA62"/>
                </a:solidFill>
              </a:rPr>
              <a:t>macroalgae</a:t>
            </a:r>
            <a:r>
              <a:rPr lang="en-US" sz="2000" dirty="0"/>
              <a:t> (and/or eelgrass)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Oxygen levels have strong </a:t>
            </a:r>
            <a:r>
              <a:rPr lang="en-US" sz="2000" b="1" dirty="0">
                <a:solidFill>
                  <a:srgbClr val="EDCA62"/>
                </a:solidFill>
              </a:rPr>
              <a:t>daily cycle </a:t>
            </a:r>
            <a:r>
              <a:rPr lang="en-US" sz="2000" dirty="0"/>
              <a:t>driven by productivity and can experience </a:t>
            </a:r>
            <a:r>
              <a:rPr lang="en-US" sz="2000" b="1" dirty="0">
                <a:solidFill>
                  <a:srgbClr val="EDCA62"/>
                </a:solidFill>
              </a:rPr>
              <a:t>supersaturation</a:t>
            </a:r>
            <a:r>
              <a:rPr lang="en-US" sz="2000" dirty="0"/>
              <a:t> which is a eutrophication indicator.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Total Nutrient level in water column </a:t>
            </a:r>
            <a:r>
              <a:rPr lang="en-US" sz="2000" b="1" dirty="0">
                <a:solidFill>
                  <a:srgbClr val="EDCA62"/>
                </a:solidFill>
              </a:rPr>
              <a:t>not</a:t>
            </a:r>
            <a:r>
              <a:rPr lang="en-US" sz="2000" dirty="0"/>
              <a:t> well correlated with system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Oxygen levels during the day </a:t>
            </a:r>
            <a:r>
              <a:rPr lang="en-US" sz="2000" b="1" dirty="0">
                <a:solidFill>
                  <a:srgbClr val="EDCA62"/>
                </a:solidFill>
              </a:rPr>
              <a:t>not</a:t>
            </a:r>
            <a:r>
              <a:rPr lang="en-US" sz="2000" dirty="0"/>
              <a:t> necessarily correlated with eutrophication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1381066"/>
            <a:ext cx="449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Seasonally/episodically stratified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Light  does </a:t>
            </a:r>
            <a:r>
              <a:rPr lang="en-US" sz="2000" b="1" dirty="0">
                <a:solidFill>
                  <a:schemeClr val="accent3"/>
                </a:solidFill>
              </a:rPr>
              <a:t>not</a:t>
            </a:r>
            <a:r>
              <a:rPr lang="en-US" sz="2000" dirty="0"/>
              <a:t> reach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Typically dominated by </a:t>
            </a:r>
            <a:r>
              <a:rPr lang="en-US" sz="2000" b="1" dirty="0">
                <a:solidFill>
                  <a:schemeClr val="accent3"/>
                </a:solidFill>
              </a:rPr>
              <a:t>phytoplankton</a:t>
            </a:r>
            <a:endParaRPr lang="en-US" sz="20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Bottom water oxygen levels correlated with both </a:t>
            </a:r>
            <a:r>
              <a:rPr lang="en-US" sz="2000" b="1" dirty="0">
                <a:solidFill>
                  <a:schemeClr val="accent3"/>
                </a:solidFill>
              </a:rPr>
              <a:t>productivity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accent3"/>
                </a:solidFill>
              </a:rPr>
              <a:t>stratification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Total Nutrient level in water column is a </a:t>
            </a:r>
            <a:r>
              <a:rPr lang="en-US" sz="2000" b="1" dirty="0">
                <a:solidFill>
                  <a:schemeClr val="accent3"/>
                </a:solidFill>
              </a:rPr>
              <a:t>good</a:t>
            </a:r>
            <a:r>
              <a:rPr lang="en-US" sz="2000" dirty="0"/>
              <a:t> indicator of system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Bottom water oxygen levels are a </a:t>
            </a:r>
            <a:r>
              <a:rPr lang="en-US" sz="2000" b="1" dirty="0">
                <a:solidFill>
                  <a:schemeClr val="accent3"/>
                </a:solidFill>
              </a:rPr>
              <a:t>good</a:t>
            </a:r>
            <a:r>
              <a:rPr lang="en-US" sz="2000" dirty="0"/>
              <a:t> indicator of eutrophication</a:t>
            </a:r>
          </a:p>
        </p:txBody>
      </p:sp>
    </p:spTree>
    <p:extLst>
      <p:ext uri="{BB962C8B-B14F-4D97-AF65-F5344CB8AC3E}">
        <p14:creationId xmlns:p14="http://schemas.microsoft.com/office/powerpoint/2010/main" val="320838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32CFDA5-2D72-404A-90E4-3595C654B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2040282"/>
            <a:ext cx="12367052" cy="4817718"/>
          </a:xfrm>
          <a:prstGeom prst="rect">
            <a:avLst/>
          </a:prstGeom>
        </p:spPr>
      </p:pic>
      <p:pic>
        <p:nvPicPr>
          <p:cNvPr id="67" name="Picture 66" descr="A picture containing animal, plant, flower&#10;&#10;Description automatically generated">
            <a:extLst>
              <a:ext uri="{FF2B5EF4-FFF2-40B4-BE49-F238E27FC236}">
                <a16:creationId xmlns:a16="http://schemas.microsoft.com/office/drawing/2014/main" id="{E44638E8-3A17-40A4-B704-DBC6417396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1"/>
          <a:stretch/>
        </p:blipFill>
        <p:spPr>
          <a:xfrm rot="259870">
            <a:off x="10214500" y="4016677"/>
            <a:ext cx="1476028" cy="2705504"/>
          </a:xfrm>
          <a:prstGeom prst="rect">
            <a:avLst/>
          </a:prstGeom>
        </p:spPr>
      </p:pic>
      <p:pic>
        <p:nvPicPr>
          <p:cNvPr id="64" name="Picture 63" descr="A picture containing mirror, light&#10;&#10;Description automatically generated">
            <a:extLst>
              <a:ext uri="{FF2B5EF4-FFF2-40B4-BE49-F238E27FC236}">
                <a16:creationId xmlns:a16="http://schemas.microsoft.com/office/drawing/2014/main" id="{2CCE8FFB-2E94-4027-8B1B-8ACD6757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509" y="2206250"/>
            <a:ext cx="3810000" cy="3657600"/>
          </a:xfrm>
          <a:prstGeom prst="rect">
            <a:avLst/>
          </a:prstGeom>
        </p:spPr>
      </p:pic>
      <p:pic>
        <p:nvPicPr>
          <p:cNvPr id="9" name="Picture 8" descr="A close up of a necklace&#10;&#10;Description automatically generated">
            <a:extLst>
              <a:ext uri="{FF2B5EF4-FFF2-40B4-BE49-F238E27FC236}">
                <a16:creationId xmlns:a16="http://schemas.microsoft.com/office/drawing/2014/main" id="{37CF7427-B1B5-4263-B2E8-778B778570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9667">
            <a:off x="7752545" y="5376028"/>
            <a:ext cx="1367569" cy="1357312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983F1C90-15B6-43B3-AA49-ABF261299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39" y="5671119"/>
            <a:ext cx="952855" cy="1027337"/>
          </a:xfrm>
          <a:prstGeom prst="rect">
            <a:avLst/>
          </a:prstGeom>
        </p:spPr>
      </p:pic>
      <p:pic>
        <p:nvPicPr>
          <p:cNvPr id="17" name="Picture 16" descr="A coral in the dark&#10;&#10;Description automatically generated">
            <a:extLst>
              <a:ext uri="{FF2B5EF4-FFF2-40B4-BE49-F238E27FC236}">
                <a16:creationId xmlns:a16="http://schemas.microsoft.com/office/drawing/2014/main" id="{2D941248-87F7-4C56-934E-2CAFF814AC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2372">
            <a:off x="7107011" y="5352999"/>
            <a:ext cx="1130097" cy="1107495"/>
          </a:xfrm>
          <a:prstGeom prst="rect">
            <a:avLst/>
          </a:prstGeom>
        </p:spPr>
      </p:pic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D35F9DF9-0EFF-4F7A-8967-ECB4468270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9684">
            <a:off x="6308108" y="5205822"/>
            <a:ext cx="1367569" cy="1357312"/>
          </a:xfrm>
          <a:prstGeom prst="rect">
            <a:avLst/>
          </a:prstGeom>
        </p:spPr>
      </p:pic>
      <p:pic>
        <p:nvPicPr>
          <p:cNvPr id="7" name="Picture 6" descr="A close up of a necklace&#10;&#10;Description automatically generated">
            <a:extLst>
              <a:ext uri="{FF2B5EF4-FFF2-40B4-BE49-F238E27FC236}">
                <a16:creationId xmlns:a16="http://schemas.microsoft.com/office/drawing/2014/main" id="{4E4A78A0-D710-4762-9951-29E9169675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181600"/>
            <a:ext cx="1367569" cy="1357312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C7DAE47F-FCDC-4BFC-A5AC-976049DDEA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46" y="4750427"/>
            <a:ext cx="1582038" cy="1241900"/>
          </a:xfrm>
          <a:prstGeom prst="rect">
            <a:avLst/>
          </a:prstGeom>
        </p:spPr>
      </p:pic>
      <p:pic>
        <p:nvPicPr>
          <p:cNvPr id="18" name="Picture 17" descr="A coral in the dark&#10;&#10;Description automatically generated">
            <a:extLst>
              <a:ext uri="{FF2B5EF4-FFF2-40B4-BE49-F238E27FC236}">
                <a16:creationId xmlns:a16="http://schemas.microsoft.com/office/drawing/2014/main" id="{BC666417-8B6A-4423-B351-6421C1727D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8510">
            <a:off x="5404474" y="5154108"/>
            <a:ext cx="1130097" cy="1107495"/>
          </a:xfrm>
          <a:prstGeom prst="rect">
            <a:avLst/>
          </a:prstGeom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47EB84CD-65A3-4C50-9A9E-EE4AEF6F6B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4079">
            <a:off x="4357826" y="5306607"/>
            <a:ext cx="952855" cy="1027337"/>
          </a:xfrm>
          <a:prstGeom prst="rect">
            <a:avLst/>
          </a:prstGeom>
        </p:spPr>
      </p:pic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F7EC8D00-4105-42A3-BE05-64975054D1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9200"/>
            <a:ext cx="1367569" cy="1357312"/>
          </a:xfrm>
          <a:prstGeom prst="rect">
            <a:avLst/>
          </a:prstGeom>
        </p:spPr>
      </p:pic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076178C9-FCE5-4857-BB0A-F2F88055C1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98" y="5057776"/>
            <a:ext cx="1367569" cy="1357312"/>
          </a:xfrm>
          <a:prstGeom prst="rect">
            <a:avLst/>
          </a:prstGeom>
        </p:spPr>
      </p:pic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AEEEF6F9-5C69-47AE-AB3D-D140BA3BE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2450">
            <a:off x="5755362" y="5141620"/>
            <a:ext cx="1367569" cy="1357312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D19BECBA-DFE9-4D23-A871-0F3E471177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9522" y="5428691"/>
            <a:ext cx="1367976" cy="1073861"/>
          </a:xfrm>
          <a:prstGeom prst="rect">
            <a:avLst/>
          </a:prstGeom>
        </p:spPr>
      </p:pic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12B9F069-C60E-44A9-971C-7ABABFAF0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470">
            <a:off x="3507215" y="4941700"/>
            <a:ext cx="1367569" cy="1357312"/>
          </a:xfrm>
          <a:prstGeom prst="rect">
            <a:avLst/>
          </a:prstGeom>
        </p:spPr>
      </p:pic>
      <p:pic>
        <p:nvPicPr>
          <p:cNvPr id="13" name="Picture 12" descr="A coral in the dark&#10;&#10;Description automatically generated">
            <a:extLst>
              <a:ext uri="{FF2B5EF4-FFF2-40B4-BE49-F238E27FC236}">
                <a16:creationId xmlns:a16="http://schemas.microsoft.com/office/drawing/2014/main" id="{FB03B0A0-8D39-429E-91CD-54E6E1CCF6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41" y="4584518"/>
            <a:ext cx="1130097" cy="1107495"/>
          </a:xfrm>
          <a:prstGeom prst="rect">
            <a:avLst/>
          </a:prstGeom>
        </p:spPr>
      </p:pic>
      <p:pic>
        <p:nvPicPr>
          <p:cNvPr id="19" name="Picture 18" descr="A coral in the dark&#10;&#10;Description automatically generated">
            <a:extLst>
              <a:ext uri="{FF2B5EF4-FFF2-40B4-BE49-F238E27FC236}">
                <a16:creationId xmlns:a16="http://schemas.microsoft.com/office/drawing/2014/main" id="{84E05EF7-238D-4FEF-9AF6-3F20514571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474">
            <a:off x="3632008" y="5025699"/>
            <a:ext cx="1130097" cy="1107495"/>
          </a:xfrm>
          <a:prstGeom prst="rect">
            <a:avLst/>
          </a:prstGeom>
        </p:spPr>
      </p:pic>
      <p:pic>
        <p:nvPicPr>
          <p:cNvPr id="24" name="Picture 23" descr="A picture containing sitting, boat&#10;&#10;Description automatically generated">
            <a:extLst>
              <a:ext uri="{FF2B5EF4-FFF2-40B4-BE49-F238E27FC236}">
                <a16:creationId xmlns:a16="http://schemas.microsoft.com/office/drawing/2014/main" id="{8E1DAF8C-523A-467E-91EE-F3F11642FF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793">
            <a:off x="2026170" y="2509554"/>
            <a:ext cx="1225148" cy="823912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AD8EDF0F-7B93-4754-8B6B-9CA1667840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5676">
            <a:off x="-652324" y="1829239"/>
            <a:ext cx="2157315" cy="1450794"/>
          </a:xfrm>
          <a:prstGeom prst="rect">
            <a:avLst/>
          </a:prstGeom>
        </p:spPr>
      </p:pic>
      <p:pic>
        <p:nvPicPr>
          <p:cNvPr id="39" name="Picture 3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71902A0-0DE9-4DC3-BBC2-DAB37FD3E3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40" y="886688"/>
            <a:ext cx="2842418" cy="1107496"/>
          </a:xfrm>
          <a:prstGeom prst="rect">
            <a:avLst/>
          </a:prstGeom>
        </p:spPr>
      </p:pic>
      <p:pic>
        <p:nvPicPr>
          <p:cNvPr id="41" name="Picture 40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E930D553-388D-4005-9822-6BF05462584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62" y="3564215"/>
            <a:ext cx="757858" cy="521165"/>
          </a:xfrm>
          <a:prstGeom prst="rect">
            <a:avLst/>
          </a:prstGeom>
        </p:spPr>
      </p:pic>
      <p:pic>
        <p:nvPicPr>
          <p:cNvPr id="44" name="Picture 4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75A40B2A-E064-44C1-B149-64DEDD2EAA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22" y="959764"/>
            <a:ext cx="2842418" cy="1107496"/>
          </a:xfrm>
          <a:prstGeom prst="rect">
            <a:avLst/>
          </a:prstGeom>
        </p:spPr>
      </p:pic>
      <p:pic>
        <p:nvPicPr>
          <p:cNvPr id="47" name="Picture 46" descr="A picture containing animal, plant, flower&#10;&#10;Description automatically generated">
            <a:extLst>
              <a:ext uri="{FF2B5EF4-FFF2-40B4-BE49-F238E27FC236}">
                <a16:creationId xmlns:a16="http://schemas.microsoft.com/office/drawing/2014/main" id="{46DCB612-402E-4255-8782-AE71F9A7C6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1"/>
          <a:stretch/>
        </p:blipFill>
        <p:spPr>
          <a:xfrm rot="259870">
            <a:off x="10714771" y="3929787"/>
            <a:ext cx="1476028" cy="2705504"/>
          </a:xfrm>
          <a:prstGeom prst="rect">
            <a:avLst/>
          </a:prstGeom>
        </p:spPr>
      </p:pic>
      <p:pic>
        <p:nvPicPr>
          <p:cNvPr id="48" name="Picture 47" descr="A picture containing animal, plant, flower&#10;&#10;Description automatically generated">
            <a:extLst>
              <a:ext uri="{FF2B5EF4-FFF2-40B4-BE49-F238E27FC236}">
                <a16:creationId xmlns:a16="http://schemas.microsoft.com/office/drawing/2014/main" id="{3E1AA5FB-F04E-4ADB-AE35-C3C65A595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9"/>
          <a:stretch/>
        </p:blipFill>
        <p:spPr>
          <a:xfrm rot="21044965" flipH="1">
            <a:off x="9444468" y="3860755"/>
            <a:ext cx="1476028" cy="2785644"/>
          </a:xfrm>
          <a:prstGeom prst="rect">
            <a:avLst/>
          </a:prstGeom>
        </p:spPr>
      </p:pic>
      <p:pic>
        <p:nvPicPr>
          <p:cNvPr id="50" name="Picture 49" descr="A picture containing cake, large&#10;&#10;Description automatically generated">
            <a:extLst>
              <a:ext uri="{FF2B5EF4-FFF2-40B4-BE49-F238E27FC236}">
                <a16:creationId xmlns:a16="http://schemas.microsoft.com/office/drawing/2014/main" id="{54A3389C-FE06-4B3D-80E9-E49D692070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35" y="6237940"/>
            <a:ext cx="691845" cy="479103"/>
          </a:xfrm>
          <a:prstGeom prst="rect">
            <a:avLst/>
          </a:prstGeom>
        </p:spPr>
      </p:pic>
      <p:pic>
        <p:nvPicPr>
          <p:cNvPr id="54" name="Picture 53" descr="A picture containing large, white, standing, plate&#10;&#10;Description automatically generated">
            <a:extLst>
              <a:ext uri="{FF2B5EF4-FFF2-40B4-BE49-F238E27FC236}">
                <a16:creationId xmlns:a16="http://schemas.microsoft.com/office/drawing/2014/main" id="{26B2A150-6BF7-426A-B3C3-AEFF8A8FCEA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92" y="6217341"/>
            <a:ext cx="729036" cy="575939"/>
          </a:xfrm>
          <a:prstGeom prst="rect">
            <a:avLst/>
          </a:prstGeom>
        </p:spPr>
      </p:pic>
      <p:pic>
        <p:nvPicPr>
          <p:cNvPr id="56" name="Picture 55" descr="A close up of a map&#10;&#10;Description automatically generated">
            <a:extLst>
              <a:ext uri="{FF2B5EF4-FFF2-40B4-BE49-F238E27FC236}">
                <a16:creationId xmlns:a16="http://schemas.microsoft.com/office/drawing/2014/main" id="{FBB5D574-5E31-442B-AAFD-84B789BA75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034" y="5897934"/>
            <a:ext cx="455115" cy="737028"/>
          </a:xfrm>
          <a:prstGeom prst="rect">
            <a:avLst/>
          </a:prstGeom>
        </p:spPr>
      </p:pic>
      <p:pic>
        <p:nvPicPr>
          <p:cNvPr id="57" name="Picture 56" descr="A close up of a map&#10;&#10;Description automatically generated">
            <a:extLst>
              <a:ext uri="{FF2B5EF4-FFF2-40B4-BE49-F238E27FC236}">
                <a16:creationId xmlns:a16="http://schemas.microsoft.com/office/drawing/2014/main" id="{2172398A-326B-4D19-AB3E-7DB1BFB10F0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683">
            <a:off x="11632662" y="6235544"/>
            <a:ext cx="455115" cy="737028"/>
          </a:xfrm>
          <a:prstGeom prst="rect">
            <a:avLst/>
          </a:prstGeom>
        </p:spPr>
      </p:pic>
      <p:pic>
        <p:nvPicPr>
          <p:cNvPr id="58" name="Picture 57" descr="A close up of a map&#10;&#10;Description automatically generated">
            <a:extLst>
              <a:ext uri="{FF2B5EF4-FFF2-40B4-BE49-F238E27FC236}">
                <a16:creationId xmlns:a16="http://schemas.microsoft.com/office/drawing/2014/main" id="{8CF37A8F-7A15-4902-958B-25E9FC015A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19976">
            <a:off x="11252523" y="6005025"/>
            <a:ext cx="455115" cy="737028"/>
          </a:xfrm>
          <a:prstGeom prst="rect">
            <a:avLst/>
          </a:prstGeom>
        </p:spPr>
      </p:pic>
      <p:pic>
        <p:nvPicPr>
          <p:cNvPr id="62" name="Picture 61" descr="A picture containing table&#10;&#10;Description automatically generated">
            <a:extLst>
              <a:ext uri="{FF2B5EF4-FFF2-40B4-BE49-F238E27FC236}">
                <a16:creationId xmlns:a16="http://schemas.microsoft.com/office/drawing/2014/main" id="{6029DE7D-8650-4A49-A8A2-96FD43E5E1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884">
            <a:off x="2034978" y="2732565"/>
            <a:ext cx="1066057" cy="647629"/>
          </a:xfrm>
          <a:prstGeom prst="rect">
            <a:avLst/>
          </a:prstGeom>
        </p:spPr>
      </p:pic>
      <p:pic>
        <p:nvPicPr>
          <p:cNvPr id="63" name="Picture 62" descr="A picture containing table&#10;&#10;Description automatically generated">
            <a:extLst>
              <a:ext uri="{FF2B5EF4-FFF2-40B4-BE49-F238E27FC236}">
                <a16:creationId xmlns:a16="http://schemas.microsoft.com/office/drawing/2014/main" id="{8088ABB9-82CE-4B54-B4AB-A4AE46DC2EC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251">
            <a:off x="2485952" y="3420050"/>
            <a:ext cx="1066057" cy="647629"/>
          </a:xfrm>
          <a:prstGeom prst="rect">
            <a:avLst/>
          </a:prstGeom>
        </p:spPr>
      </p:pic>
      <p:pic>
        <p:nvPicPr>
          <p:cNvPr id="65" name="Picture 64" descr="A picture containing sitting, boat&#10;&#10;Description automatically generated">
            <a:extLst>
              <a:ext uri="{FF2B5EF4-FFF2-40B4-BE49-F238E27FC236}">
                <a16:creationId xmlns:a16="http://schemas.microsoft.com/office/drawing/2014/main" id="{E52419CD-D75B-435E-8017-9C653D3414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1312">
            <a:off x="2228663" y="3297513"/>
            <a:ext cx="1225148" cy="82391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C029CB33-DB46-40ED-AF4B-96C3A5282AD3}"/>
              </a:ext>
            </a:extLst>
          </p:cNvPr>
          <p:cNvSpPr txBox="1"/>
          <p:nvPr/>
        </p:nvSpPr>
        <p:spPr>
          <a:xfrm>
            <a:off x="317733" y="238606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Sunlight + nutrients fuels primary productivity.  Sunlight in shallow systems often reaches the bottom.</a:t>
            </a:r>
          </a:p>
        </p:txBody>
      </p:sp>
      <p:pic>
        <p:nvPicPr>
          <p:cNvPr id="33" name="Picture 32" descr="A picture containing mirror, light&#10;&#10;Description automatically generated">
            <a:extLst>
              <a:ext uri="{FF2B5EF4-FFF2-40B4-BE49-F238E27FC236}">
                <a16:creationId xmlns:a16="http://schemas.microsoft.com/office/drawing/2014/main" id="{3618CBEE-2C98-4CF7-B665-0C0CFB8B6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3597">
            <a:off x="5437792" y="2633085"/>
            <a:ext cx="3810000" cy="3657600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65231FF7-6E07-41A1-8AE5-560C3A9EDE0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95" y="3303735"/>
            <a:ext cx="1254805" cy="1192065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9497307-51F0-437C-AE99-7A512E6C480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133">
            <a:off x="7724539" y="2842152"/>
            <a:ext cx="971076" cy="648193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47A4FB55-8067-49EF-BA22-6C40E456F85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908" flipH="1">
            <a:off x="7856418" y="3584134"/>
            <a:ext cx="971076" cy="64819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B444362-BCD4-4DAE-BF4B-B06FD793394D}"/>
              </a:ext>
            </a:extLst>
          </p:cNvPr>
          <p:cNvSpPr txBox="1"/>
          <p:nvPr/>
        </p:nvSpPr>
        <p:spPr>
          <a:xfrm>
            <a:off x="9649670" y="269988"/>
            <a:ext cx="172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BETTER WATER QUALITY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059929-7305-4778-A8D7-3D7775A12EE7}"/>
              </a:ext>
            </a:extLst>
          </p:cNvPr>
          <p:cNvSpPr txBox="1"/>
          <p:nvPr/>
        </p:nvSpPr>
        <p:spPr>
          <a:xfrm>
            <a:off x="4306030" y="232673"/>
            <a:ext cx="172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POORER WATER QUALITY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126C0F6-838F-4868-A434-58E482E7D47E}"/>
              </a:ext>
            </a:extLst>
          </p:cNvPr>
          <p:cNvSpPr/>
          <p:nvPr/>
        </p:nvSpPr>
        <p:spPr>
          <a:xfrm>
            <a:off x="-10545" y="6339758"/>
            <a:ext cx="36357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414042"/>
                </a:solidFill>
                <a:latin typeface="verdana" panose="020B0604030504040204" pitchFamily="34" charset="0"/>
              </a:rPr>
              <a:t>Symbols courtesy of the Integration and Application Network, University of Maryland Center for Environmental Science (ian.umces.edu/symbols/).</a:t>
            </a:r>
            <a:endParaRPr lang="en-US" sz="900" dirty="0"/>
          </a:p>
        </p:txBody>
      </p:sp>
      <p:pic>
        <p:nvPicPr>
          <p:cNvPr id="45" name="Picture 44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36B48404-4CDA-447D-8E2D-A34936115D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34" y="2776451"/>
            <a:ext cx="2056982" cy="14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83727" y="876301"/>
            <a:ext cx="120245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134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acobserver.com/imgs/teaser_images/20140620appletoapplescompar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4498372" cy="24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470" y="940627"/>
            <a:ext cx="396240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Tier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Dissolved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Turbidity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Chlorpophyll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Qualitative </a:t>
            </a:r>
            <a:r>
              <a:rPr lang="en-US" sz="2400" dirty="0" err="1"/>
              <a:t>Macrophytes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Temp. &amp; Salinity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82008" y="1021245"/>
            <a:ext cx="412398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Tier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Continuous Dissolved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Quantitative </a:t>
            </a:r>
            <a:r>
              <a:rPr lang="en-US" sz="2400" dirty="0" err="1"/>
              <a:t>Macrophytes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Nutrients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0200" y="3276600"/>
            <a:ext cx="82017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6 Month Monitoring Season: May – October</a:t>
            </a:r>
          </a:p>
          <a:p>
            <a:pPr algn="ctr"/>
            <a:r>
              <a:rPr lang="en-US" sz="2000" i="1" dirty="0"/>
              <a:t>Tier I WQ Twice a Month</a:t>
            </a:r>
          </a:p>
          <a:p>
            <a:pPr algn="ctr"/>
            <a:r>
              <a:rPr lang="en-US" sz="2000" i="1" dirty="0"/>
              <a:t>Tier I </a:t>
            </a:r>
            <a:r>
              <a:rPr lang="en-US" sz="2000" i="1" dirty="0" err="1"/>
              <a:t>Macrophytes</a:t>
            </a:r>
            <a:r>
              <a:rPr lang="en-US" sz="2000" i="1" dirty="0"/>
              <a:t> 3 Times in Set Interval</a:t>
            </a:r>
          </a:p>
          <a:p>
            <a:pPr algn="ctr"/>
            <a:r>
              <a:rPr lang="en-US" sz="2000" i="1" dirty="0"/>
              <a:t>Tier II Nutrients Twice a Month</a:t>
            </a:r>
          </a:p>
          <a:p>
            <a:pPr algn="ctr"/>
            <a:r>
              <a:rPr lang="en-US" sz="2000" i="1" dirty="0"/>
              <a:t>Tier II Loggers checked every 7-10 Days </a:t>
            </a:r>
          </a:p>
          <a:p>
            <a:pPr algn="ctr"/>
            <a:r>
              <a:rPr lang="en-US" sz="2000" i="1" dirty="0"/>
              <a:t>Tier II </a:t>
            </a:r>
            <a:r>
              <a:rPr lang="en-US" sz="2000" i="1" dirty="0" err="1"/>
              <a:t>Macrophytes</a:t>
            </a:r>
            <a:r>
              <a:rPr lang="en-US" sz="2000" i="1" dirty="0"/>
              <a:t> 1 day during set interval</a:t>
            </a:r>
          </a:p>
          <a:p>
            <a:pPr algn="ctr"/>
            <a:endParaRPr lang="en-US" sz="2400" b="1" dirty="0"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68870" y="665059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https://landscapelightingguru.com/comparing-landscape-lighting-bids-apples-to-apples/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9706" y="114810"/>
            <a:ext cx="794429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UWS 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321399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86439" y="228600"/>
            <a:ext cx="110218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Pros and Cons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3727" y="876301"/>
            <a:ext cx="120245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134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B597B1-C567-4CD8-8471-860D3D583393}"/>
              </a:ext>
            </a:extLst>
          </p:cNvPr>
          <p:cNvSpPr txBox="1"/>
          <p:nvPr/>
        </p:nvSpPr>
        <p:spPr>
          <a:xfrm>
            <a:off x="609600" y="1524000"/>
            <a:ext cx="1082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Literature Values:</a:t>
            </a:r>
          </a:p>
          <a:p>
            <a:pPr marL="742950" lvl="1" indent="-285750">
              <a:buFont typeface="Wingdings" panose="05000000000000000000" pitchFamily="2" charset="2"/>
              <a:buChar char="S"/>
            </a:pPr>
            <a:r>
              <a:rPr lang="en-US" b="1" dirty="0">
                <a:solidFill>
                  <a:srgbClr val="00B050"/>
                </a:solidFill>
              </a:rPr>
              <a:t>Relatively defensible values. Doesn’t pre-suppose A-F range among sampled systems</a:t>
            </a:r>
          </a:p>
          <a:p>
            <a:pPr marL="742950" lvl="1" indent="-285750">
              <a:buFont typeface="Wingdings" panose="05000000000000000000" pitchFamily="2" charset="2"/>
              <a:buChar char="S"/>
            </a:pPr>
            <a:r>
              <a:rPr lang="en-US" b="1" dirty="0">
                <a:solidFill>
                  <a:srgbClr val="FF0000"/>
                </a:solidFill>
              </a:rPr>
              <a:t>Values not specific to system in question. Difficult to determine useful literature values for innovative techniques</a:t>
            </a:r>
          </a:p>
          <a:p>
            <a:r>
              <a:rPr lang="en-US" b="1" dirty="0"/>
              <a:t>Historical Data: </a:t>
            </a:r>
          </a:p>
          <a:p>
            <a:pPr marL="742950" lvl="1" indent="-285750">
              <a:buFont typeface="Wingdings" panose="05000000000000000000" pitchFamily="2" charset="2"/>
              <a:buChar char="S"/>
            </a:pPr>
            <a:r>
              <a:rPr lang="en-US" b="1" dirty="0">
                <a:solidFill>
                  <a:srgbClr val="00B050"/>
                </a:solidFill>
              </a:rPr>
              <a:t>Specific to system in question. Ideal in situations where “reference state” is clearly discernable</a:t>
            </a:r>
          </a:p>
          <a:p>
            <a:pPr marL="742950" lvl="1" indent="-285750">
              <a:buFont typeface="Wingdings" panose="05000000000000000000" pitchFamily="2" charset="2"/>
              <a:buChar char="S"/>
            </a:pPr>
            <a:r>
              <a:rPr lang="en-US" b="1" dirty="0">
                <a:solidFill>
                  <a:srgbClr val="FF0000"/>
                </a:solidFill>
              </a:rPr>
              <a:t>Requires data rich system. Does not work with innovative metrics. Susceptible to “shifting baselines”</a:t>
            </a:r>
          </a:p>
          <a:p>
            <a:r>
              <a:rPr lang="en-US" b="1" dirty="0"/>
              <a:t>Existing Sampling Program: </a:t>
            </a:r>
          </a:p>
          <a:p>
            <a:pPr marL="742950" lvl="1" indent="-285750">
              <a:buFont typeface="Wingdings" panose="05000000000000000000" pitchFamily="2" charset="2"/>
              <a:buChar char="S"/>
            </a:pPr>
            <a:r>
              <a:rPr lang="en-US" b="1" dirty="0">
                <a:solidFill>
                  <a:srgbClr val="00B050"/>
                </a:solidFill>
              </a:rPr>
              <a:t>Specific to system and timeframe in question. Don’t have to deal with spatial/temporal mismatches</a:t>
            </a:r>
          </a:p>
          <a:p>
            <a:pPr marL="742950" lvl="1" indent="-285750">
              <a:buFont typeface="Wingdings" panose="05000000000000000000" pitchFamily="2" charset="2"/>
              <a:buChar char="S"/>
            </a:pPr>
            <a:r>
              <a:rPr lang="en-US" b="1" dirty="0">
                <a:solidFill>
                  <a:srgbClr val="FF0000"/>
                </a:solidFill>
              </a:rPr>
              <a:t>Presumes range of values encountered spans range from “excellent” to “poor”. makes comparisons with other programs difficult</a:t>
            </a:r>
          </a:p>
          <a:p>
            <a:r>
              <a:rPr lang="en-US" b="1" dirty="0"/>
              <a:t>Biological Thresholds: </a:t>
            </a:r>
          </a:p>
          <a:p>
            <a:pPr marL="742950" lvl="1" indent="-285750">
              <a:buFont typeface="Wingdings" panose="05000000000000000000" pitchFamily="2" charset="2"/>
              <a:buChar char="S"/>
            </a:pPr>
            <a:r>
              <a:rPr lang="en-US" b="1" dirty="0">
                <a:solidFill>
                  <a:srgbClr val="00B050"/>
                </a:solidFill>
              </a:rPr>
              <a:t>Mitigates anthropocentric viewpoint. Tied to management objectives.  </a:t>
            </a:r>
          </a:p>
          <a:p>
            <a:pPr marL="742950" lvl="1" indent="-285750">
              <a:buFont typeface="Wingdings" panose="05000000000000000000" pitchFamily="2" charset="2"/>
              <a:buChar char="S"/>
            </a:pPr>
            <a:r>
              <a:rPr lang="en-US" b="1" dirty="0">
                <a:solidFill>
                  <a:srgbClr val="FF0000"/>
                </a:solidFill>
              </a:rPr>
              <a:t>Not always available. Biological reference points may not always align when multiple uses exist</a:t>
            </a:r>
          </a:p>
          <a:p>
            <a:pPr marL="742950" lvl="1" indent="-285750">
              <a:buFont typeface="Wingdings" panose="05000000000000000000" pitchFamily="2" charset="2"/>
              <a:buChar char="S"/>
            </a:pP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S"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4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86439" y="228600"/>
            <a:ext cx="110218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Our </a:t>
            </a:r>
            <a:r>
              <a:rPr lang="en-US" sz="3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Preliminary</a:t>
            </a:r>
            <a:r>
              <a:rPr lang="en-US" sz="3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Thoughts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3727" y="876301"/>
            <a:ext cx="120245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134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69637E-32C8-4864-80FA-960EA9F692CE}"/>
              </a:ext>
            </a:extLst>
          </p:cNvPr>
          <p:cNvSpPr txBox="1"/>
          <p:nvPr/>
        </p:nvSpPr>
        <p:spPr>
          <a:xfrm>
            <a:off x="152400" y="1066822"/>
            <a:ext cx="11582400" cy="696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hybrid approach blending data from our existing monitoring program, supplemented by biological reference points where feasible, and literature values as necessary.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S"/>
            </a:pPr>
            <a:r>
              <a:rPr lang="en-US" sz="2400" dirty="0"/>
              <a:t>Utilize WQ data from eelgrass supportive </a:t>
            </a:r>
            <a:r>
              <a:rPr lang="en-US" sz="2400" dirty="0" err="1"/>
              <a:t>embayments</a:t>
            </a:r>
            <a:r>
              <a:rPr lang="en-US" sz="2400" dirty="0"/>
              <a:t> in LIS as upper baseline (e.g. minimally supportive of eelgrass = </a:t>
            </a:r>
            <a:r>
              <a:rPr lang="en-US" sz="2400"/>
              <a:t>A-).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S"/>
            </a:pPr>
            <a:r>
              <a:rPr lang="en-US" sz="2400" dirty="0"/>
              <a:t>Cross check worst scoring LIS </a:t>
            </a:r>
            <a:r>
              <a:rPr lang="en-US" sz="2400" dirty="0" err="1"/>
              <a:t>embayments</a:t>
            </a:r>
            <a:r>
              <a:rPr lang="en-US" sz="2400" dirty="0"/>
              <a:t> against literature values to establish grade for lowest scoring systems.</a:t>
            </a:r>
          </a:p>
          <a:p>
            <a:pPr marL="800100" lvl="1" indent="-342900">
              <a:buFont typeface="Wingdings" panose="05000000000000000000" pitchFamily="2" charset="2"/>
              <a:buChar char="S"/>
            </a:pPr>
            <a:r>
              <a:rPr lang="en-US" sz="2400" dirty="0"/>
              <a:t>Don’t want to automatically fail worst scoring </a:t>
            </a:r>
            <a:r>
              <a:rPr lang="en-US" sz="2400" dirty="0" err="1"/>
              <a:t>embayments</a:t>
            </a:r>
            <a:r>
              <a:rPr lang="en-US" sz="2400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S"/>
            </a:pPr>
            <a:r>
              <a:rPr lang="en-US" sz="2400" dirty="0"/>
              <a:t>Conversely, don’t want to give a marginally passing score if substantial improvement is needed to meet water quality objectives.</a:t>
            </a:r>
          </a:p>
          <a:p>
            <a:pPr marL="342900" indent="-342900">
              <a:buFont typeface="Wingdings" panose="05000000000000000000" pitchFamily="2" charset="2"/>
              <a:buChar char="S"/>
            </a:pPr>
            <a:r>
              <a:rPr lang="en-US" sz="2400" dirty="0"/>
              <a:t>Initial grading metric focused on T1 only, T2 and some T1 data (e.g. macrophytes) used qualitatively in separate metrics.</a:t>
            </a:r>
          </a:p>
          <a:p>
            <a:pPr marL="342900" indent="-342900">
              <a:buFont typeface="Wingdings" panose="05000000000000000000" pitchFamily="2" charset="2"/>
              <a:buChar char="S"/>
            </a:pPr>
            <a:r>
              <a:rPr lang="en-US" sz="2400" dirty="0"/>
              <a:t>Establish some sort of “Susceptibility Score” based on embayment size, residence time, and location in LIS to compare with grade and show which systems are doing well/poorly relative to LIS mainstem waters with which they exchange?</a:t>
            </a:r>
          </a:p>
          <a:p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46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86439" y="228600"/>
            <a:ext cx="110218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Oxygen Discussion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3727" y="876301"/>
            <a:ext cx="120245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:\CFE-STS Logos\Image only (no name)\IMAGE ONLY - CFE-STS 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134"/>
            <a:ext cx="776827" cy="7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D2486408-BB7C-4944-978D-634E5DCE45D9}"/>
              </a:ext>
            </a:extLst>
          </p:cNvPr>
          <p:cNvSpPr/>
          <p:nvPr/>
        </p:nvSpPr>
        <p:spPr>
          <a:xfrm>
            <a:off x="8867340" y="1258235"/>
            <a:ext cx="2705196" cy="1800036"/>
          </a:xfrm>
          <a:custGeom>
            <a:avLst/>
            <a:gdLst>
              <a:gd name="connsiteX0" fmla="*/ 0 w 2705341"/>
              <a:gd name="connsiteY0" fmla="*/ 1241498 h 1241498"/>
              <a:gd name="connsiteX1" fmla="*/ 735724 w 2705341"/>
              <a:gd name="connsiteY1" fmla="*/ 737001 h 1241498"/>
              <a:gd name="connsiteX2" fmla="*/ 1324303 w 2705341"/>
              <a:gd name="connsiteY2" fmla="*/ 1277 h 1241498"/>
              <a:gd name="connsiteX3" fmla="*/ 1975945 w 2705341"/>
              <a:gd name="connsiteY3" fmla="*/ 926187 h 1241498"/>
              <a:gd name="connsiteX4" fmla="*/ 2638096 w 2705341"/>
              <a:gd name="connsiteY4" fmla="*/ 1199456 h 1241498"/>
              <a:gd name="connsiteX5" fmla="*/ 2648607 w 2705341"/>
              <a:gd name="connsiteY5" fmla="*/ 1167925 h 124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341" h="1241498">
                <a:moveTo>
                  <a:pt x="0" y="1241498"/>
                </a:moveTo>
                <a:cubicBezTo>
                  <a:pt x="257503" y="1092601"/>
                  <a:pt x="515007" y="943704"/>
                  <a:pt x="735724" y="737001"/>
                </a:cubicBezTo>
                <a:cubicBezTo>
                  <a:pt x="956441" y="530297"/>
                  <a:pt x="1117600" y="-30254"/>
                  <a:pt x="1324303" y="1277"/>
                </a:cubicBezTo>
                <a:cubicBezTo>
                  <a:pt x="1531006" y="32808"/>
                  <a:pt x="1756980" y="726491"/>
                  <a:pt x="1975945" y="926187"/>
                </a:cubicBezTo>
                <a:cubicBezTo>
                  <a:pt x="2194910" y="1125883"/>
                  <a:pt x="2525986" y="1159166"/>
                  <a:pt x="2638096" y="1199456"/>
                </a:cubicBezTo>
                <a:cubicBezTo>
                  <a:pt x="2750206" y="1239746"/>
                  <a:pt x="2699406" y="1203835"/>
                  <a:pt x="2648607" y="11679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A67219-859B-4BC4-9344-9C9FFBCFADB4}"/>
              </a:ext>
            </a:extLst>
          </p:cNvPr>
          <p:cNvCxnSpPr>
            <a:cxnSpLocks/>
          </p:cNvCxnSpPr>
          <p:nvPr/>
        </p:nvCxnSpPr>
        <p:spPr>
          <a:xfrm>
            <a:off x="10179376" y="978930"/>
            <a:ext cx="0" cy="2149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33730A-1DBE-495F-9C86-55DB9E27A9D6}"/>
              </a:ext>
            </a:extLst>
          </p:cNvPr>
          <p:cNvSpPr txBox="1"/>
          <p:nvPr/>
        </p:nvSpPr>
        <p:spPr>
          <a:xfrm>
            <a:off x="9737664" y="3112191"/>
            <a:ext cx="88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8mg/L</a:t>
            </a:r>
          </a:p>
          <a:p>
            <a:pPr algn="ctr"/>
            <a:r>
              <a:rPr lang="en-US" dirty="0"/>
              <a:t>100%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0C63B-C8D8-4AF4-B843-66A65BDE9D68}"/>
              </a:ext>
            </a:extLst>
          </p:cNvPr>
          <p:cNvSpPr txBox="1"/>
          <p:nvPr/>
        </p:nvSpPr>
        <p:spPr>
          <a:xfrm>
            <a:off x="11180747" y="3144545"/>
            <a:ext cx="75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93AB9-A27A-4E04-968C-1B0CACCA632D}"/>
              </a:ext>
            </a:extLst>
          </p:cNvPr>
          <p:cNvSpPr txBox="1"/>
          <p:nvPr/>
        </p:nvSpPr>
        <p:spPr>
          <a:xfrm>
            <a:off x="8587275" y="3144545"/>
            <a:ext cx="87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E2B41-1C83-4293-9DBB-304529516FA9}"/>
              </a:ext>
            </a:extLst>
          </p:cNvPr>
          <p:cNvSpPr txBox="1"/>
          <p:nvPr/>
        </p:nvSpPr>
        <p:spPr>
          <a:xfrm>
            <a:off x="8426791" y="1331721"/>
            <a:ext cx="28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1A00E-7C02-4C21-AA5E-78C8A4E89F9C}"/>
              </a:ext>
            </a:extLst>
          </p:cNvPr>
          <p:cNvSpPr txBox="1"/>
          <p:nvPr/>
        </p:nvSpPr>
        <p:spPr>
          <a:xfrm>
            <a:off x="8442975" y="1788921"/>
            <a:ext cx="28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8FC48D-936D-4D3E-9FD5-39BECDF9611D}"/>
              </a:ext>
            </a:extLst>
          </p:cNvPr>
          <p:cNvCxnSpPr>
            <a:cxnSpLocks/>
          </p:cNvCxnSpPr>
          <p:nvPr/>
        </p:nvCxnSpPr>
        <p:spPr>
          <a:xfrm flipV="1">
            <a:off x="8715393" y="1472454"/>
            <a:ext cx="2840959" cy="1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CF59AB-14C5-46A4-A69B-3B1630BF96D9}"/>
              </a:ext>
            </a:extLst>
          </p:cNvPr>
          <p:cNvCxnSpPr>
            <a:cxnSpLocks/>
          </p:cNvCxnSpPr>
          <p:nvPr/>
        </p:nvCxnSpPr>
        <p:spPr>
          <a:xfrm flipV="1">
            <a:off x="8731577" y="1929654"/>
            <a:ext cx="2840959" cy="1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096AB2-0D76-4F5B-B23B-528D6A9A9E19}"/>
              </a:ext>
            </a:extLst>
          </p:cNvPr>
          <p:cNvSpPr txBox="1"/>
          <p:nvPr/>
        </p:nvSpPr>
        <p:spPr>
          <a:xfrm>
            <a:off x="331694" y="1472454"/>
            <a:ext cx="6734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Oyxgen</a:t>
            </a:r>
            <a:r>
              <a:rPr lang="en-US" sz="2400" dirty="0"/>
              <a:t> metric needs to reflect both hypoxia and supersaturation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Assigning a supersaturation “grade” won’t work because it will artificially improve the grade of reliably hypoxic systems that don’t supersaturate, and 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“bell shaped” grading profile makes the most sense in this situation</a:t>
            </a:r>
          </a:p>
        </p:txBody>
      </p:sp>
    </p:spTree>
    <p:extLst>
      <p:ext uri="{BB962C8B-B14F-4D97-AF65-F5344CB8AC3E}">
        <p14:creationId xmlns:p14="http://schemas.microsoft.com/office/powerpoint/2010/main" val="108958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647</Words>
  <Application>Microsoft Office PowerPoint</Application>
  <PresentationFormat>Widescreen</PresentationFormat>
  <Paragraphs>113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Krumholz</dc:creator>
  <cp:lastModifiedBy>Martin Hain</cp:lastModifiedBy>
  <cp:revision>6</cp:revision>
  <dcterms:created xsi:type="dcterms:W3CDTF">2019-11-14T04:23:25Z</dcterms:created>
  <dcterms:modified xsi:type="dcterms:W3CDTF">2019-11-14T14:43:20Z</dcterms:modified>
</cp:coreProperties>
</file>