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5"/>
  </p:notesMasterIdLst>
  <p:handoutMasterIdLst>
    <p:handoutMasterId r:id="rId26"/>
  </p:handoutMasterIdLst>
  <p:sldIdLst>
    <p:sldId id="440" r:id="rId2"/>
    <p:sldId id="441" r:id="rId3"/>
    <p:sldId id="446" r:id="rId4"/>
    <p:sldId id="443" r:id="rId5"/>
    <p:sldId id="442" r:id="rId6"/>
    <p:sldId id="444" r:id="rId7"/>
    <p:sldId id="445" r:id="rId8"/>
    <p:sldId id="447" r:id="rId9"/>
    <p:sldId id="449" r:id="rId10"/>
    <p:sldId id="259" r:id="rId11"/>
    <p:sldId id="272" r:id="rId12"/>
    <p:sldId id="394" r:id="rId13"/>
    <p:sldId id="415" r:id="rId14"/>
    <p:sldId id="438" r:id="rId15"/>
    <p:sldId id="439" r:id="rId16"/>
    <p:sldId id="425" r:id="rId17"/>
    <p:sldId id="402" r:id="rId18"/>
    <p:sldId id="426" r:id="rId19"/>
    <p:sldId id="406" r:id="rId20"/>
    <p:sldId id="407" r:id="rId21"/>
    <p:sldId id="427" r:id="rId22"/>
    <p:sldId id="448" r:id="rId23"/>
    <p:sldId id="450"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6699FF"/>
    <a:srgbClr val="F0E146"/>
    <a:srgbClr val="ACE946"/>
    <a:srgbClr val="60E146"/>
    <a:srgbClr val="47D872"/>
    <a:srgbClr val="49CFAE"/>
    <a:srgbClr val="4BACC6"/>
    <a:srgbClr val="3D6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396" autoAdjust="0"/>
  </p:normalViewPr>
  <p:slideViewPr>
    <p:cSldViewPr snapToGrid="0">
      <p:cViewPr varScale="1">
        <p:scale>
          <a:sx n="98" d="100"/>
          <a:sy n="98" d="100"/>
        </p:scale>
        <p:origin x="300" y="78"/>
      </p:cViewPr>
      <p:guideLst>
        <p:guide orient="horz" pos="711"/>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0373D-C741-404D-A714-4CF4CBA92A4C}"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en-US"/>
        </a:p>
      </dgm:t>
    </dgm:pt>
    <dgm:pt modelId="{EE97325C-7979-46FB-96FC-5F4DEC89A402}">
      <dgm:prSet phldrT="[Text]"/>
      <dgm:spPr>
        <a:xfrm>
          <a:off x="2211545" y="334"/>
          <a:ext cx="1714097" cy="857048"/>
        </a:xfrm>
        <a:prstGeom prst="roundRect">
          <a:avLst/>
        </a:prstGeom>
        <a:solidFill>
          <a:srgbClr val="FFFF9F">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dirty="0">
              <a:solidFill>
                <a:sysClr val="windowText" lastClr="000000"/>
              </a:solidFill>
              <a:latin typeface="Calibri"/>
              <a:ea typeface="+mn-ea"/>
              <a:cs typeface="+mn-cs"/>
            </a:rPr>
            <a:t>Monitor Water Quality</a:t>
          </a:r>
        </a:p>
      </dgm:t>
    </dgm:pt>
    <dgm:pt modelId="{4BC44B08-7AE3-45B6-94AC-FBA2AA287955}" type="parTrans" cxnId="{277E2F72-9B56-472B-B83D-085A542497D0}">
      <dgm:prSet/>
      <dgm:spPr/>
      <dgm:t>
        <a:bodyPr/>
        <a:lstStyle/>
        <a:p>
          <a:endParaRPr lang="en-US"/>
        </a:p>
      </dgm:t>
    </dgm:pt>
    <dgm:pt modelId="{8E41C986-0E43-4A06-91D4-BCE62E965D23}" type="sibTrans" cxnId="{277E2F72-9B56-472B-B83D-085A542497D0}">
      <dgm:prSet/>
      <dgm:spPr>
        <a:xfrm>
          <a:off x="1204484" y="-21257"/>
          <a:ext cx="3728219" cy="3728219"/>
        </a:xfrm>
        <a:prstGeom prst="circularArrow">
          <a:avLst>
            <a:gd name="adj1" fmla="val 5544"/>
            <a:gd name="adj2" fmla="val 330680"/>
            <a:gd name="adj3" fmla="val 13817875"/>
            <a:gd name="adj4" fmla="val 17360486"/>
            <a:gd name="adj5" fmla="val 5757"/>
          </a:avLst>
        </a:prstGeom>
        <a:solidFill>
          <a:srgbClr val="FFFF9F">
            <a:tint val="40000"/>
            <a:hueOff val="0"/>
            <a:satOff val="0"/>
            <a:lumOff val="0"/>
            <a:alphaOff val="0"/>
          </a:srgbClr>
        </a:solidFill>
        <a:ln w="25400" cap="flat" cmpd="sng" algn="ctr">
          <a:solidFill>
            <a:srgbClr val="FFFFFF">
              <a:hueOff val="0"/>
              <a:satOff val="0"/>
              <a:lumOff val="0"/>
              <a:alphaOff val="0"/>
            </a:srgbClr>
          </a:solidFill>
          <a:prstDash val="solid"/>
          <a:miter/>
        </a:ln>
        <a:effectLst/>
        <a:scene3d>
          <a:camera prst="orthographicFront">
            <a:rot lat="0" lon="0" rev="0"/>
          </a:camera>
          <a:lightRig rig="contrasting" dir="t">
            <a:rot lat="0" lon="0" rev="1200000"/>
          </a:lightRig>
        </a:scene3d>
        <a:sp3d z="-300000" prstMaterial="plastic"/>
      </dgm:spPr>
      <dgm:t>
        <a:bodyPr/>
        <a:lstStyle/>
        <a:p>
          <a:endParaRPr lang="en-US"/>
        </a:p>
      </dgm:t>
    </dgm:pt>
    <dgm:pt modelId="{23B37076-956E-460B-920D-169251E3294D}">
      <dgm:prSet phldrT="[Text]"/>
      <dgm:spPr>
        <a:xfrm>
          <a:off x="3723591" y="1098900"/>
          <a:ext cx="1714097" cy="857048"/>
        </a:xfrm>
        <a:prstGeom prst="roundRect">
          <a:avLst/>
        </a:prstGeom>
        <a:solidFill>
          <a:srgbClr val="C5DDDA">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solidFill>
                <a:sysClr val="windowText" lastClr="000000"/>
              </a:solidFill>
              <a:latin typeface="Calibri"/>
              <a:ea typeface="+mn-ea"/>
              <a:cs typeface="+mn-cs"/>
            </a:rPr>
            <a:t>Evaluate Health of Connecticut's Waters</a:t>
          </a:r>
        </a:p>
      </dgm:t>
    </dgm:pt>
    <dgm:pt modelId="{499BDC3D-2918-4571-8564-F9A4E362B678}" type="parTrans" cxnId="{01159FEC-9CBE-42CC-9825-C1E5F1CD8CC3}">
      <dgm:prSet/>
      <dgm:spPr/>
      <dgm:t>
        <a:bodyPr/>
        <a:lstStyle/>
        <a:p>
          <a:endParaRPr lang="en-US"/>
        </a:p>
      </dgm:t>
    </dgm:pt>
    <dgm:pt modelId="{771C3F40-5ECE-4E8C-88CE-DD0261D68176}" type="sibTrans" cxnId="{01159FEC-9CBE-42CC-9825-C1E5F1CD8CC3}">
      <dgm:prSet/>
      <dgm:spPr/>
      <dgm:t>
        <a:bodyPr/>
        <a:lstStyle/>
        <a:p>
          <a:endParaRPr lang="en-US"/>
        </a:p>
      </dgm:t>
    </dgm:pt>
    <dgm:pt modelId="{B6C28559-719A-407D-9BE8-F4D5805FAFF7}">
      <dgm:prSet phldrT="[Text]"/>
      <dgm:spPr>
        <a:xfrm>
          <a:off x="3146041" y="2876416"/>
          <a:ext cx="1714097" cy="857048"/>
        </a:xfrm>
        <a:prstGeom prst="roundRect">
          <a:avLst/>
        </a:prstGeom>
        <a:solidFill>
          <a:srgbClr val="6CA8A0">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solidFill>
                <a:sysClr val="windowText" lastClr="000000"/>
              </a:solidFill>
              <a:latin typeface="Calibri"/>
              <a:ea typeface="+mn-ea"/>
              <a:cs typeface="+mn-cs"/>
            </a:rPr>
            <a:t>Develop Actions Plans  to Protect or Restore </a:t>
          </a:r>
        </a:p>
      </dgm:t>
    </dgm:pt>
    <dgm:pt modelId="{D959C14E-0B49-4512-8480-9F082996DFC2}" type="parTrans" cxnId="{8D2A1C83-F544-4655-AF83-897F151F7E17}">
      <dgm:prSet/>
      <dgm:spPr/>
      <dgm:t>
        <a:bodyPr/>
        <a:lstStyle/>
        <a:p>
          <a:endParaRPr lang="en-US"/>
        </a:p>
      </dgm:t>
    </dgm:pt>
    <dgm:pt modelId="{27A5E6F9-DC9B-4AEE-BB25-C76A3E5AA425}" type="sibTrans" cxnId="{8D2A1C83-F544-4655-AF83-897F151F7E17}">
      <dgm:prSet/>
      <dgm:spPr/>
      <dgm:t>
        <a:bodyPr/>
        <a:lstStyle/>
        <a:p>
          <a:endParaRPr lang="en-US"/>
        </a:p>
      </dgm:t>
    </dgm:pt>
    <dgm:pt modelId="{5176EFA4-C3FA-406E-9E4F-4D7C6FCE200C}">
      <dgm:prSet phldrT="[Text]"/>
      <dgm:spPr>
        <a:xfrm>
          <a:off x="1277049" y="2876416"/>
          <a:ext cx="1714097" cy="857048"/>
        </a:xfrm>
        <a:prstGeom prst="roundRect">
          <a:avLst/>
        </a:prstGeom>
        <a:solidFill>
          <a:srgbClr val="4BACC6">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solidFill>
                <a:sysClr val="windowText" lastClr="000000"/>
              </a:solidFill>
              <a:latin typeface="Calibri"/>
              <a:ea typeface="+mn-ea"/>
              <a:cs typeface="+mn-cs"/>
            </a:rPr>
            <a:t>Work with Partners</a:t>
          </a:r>
        </a:p>
      </dgm:t>
    </dgm:pt>
    <dgm:pt modelId="{6174A4A2-31D7-4B4C-AF92-39C0D36B5684}" type="parTrans" cxnId="{FAE44129-E192-4E37-8091-385BB55C961D}">
      <dgm:prSet/>
      <dgm:spPr/>
      <dgm:t>
        <a:bodyPr/>
        <a:lstStyle/>
        <a:p>
          <a:endParaRPr lang="en-US"/>
        </a:p>
      </dgm:t>
    </dgm:pt>
    <dgm:pt modelId="{E872FE4F-2DD7-41E7-AAE5-10805C169586}" type="sibTrans" cxnId="{FAE44129-E192-4E37-8091-385BB55C961D}">
      <dgm:prSet/>
      <dgm:spPr/>
      <dgm:t>
        <a:bodyPr/>
        <a:lstStyle/>
        <a:p>
          <a:endParaRPr lang="en-US"/>
        </a:p>
      </dgm:t>
    </dgm:pt>
    <dgm:pt modelId="{80263CAE-66E3-45B3-9B60-F48A09468F8D}">
      <dgm:prSet phldrT="[Text]"/>
      <dgm:spPr>
        <a:xfrm>
          <a:off x="699499" y="1098900"/>
          <a:ext cx="1714097" cy="857048"/>
        </a:xfrm>
        <a:prstGeom prst="roundRect">
          <a:avLst/>
        </a:prstGeom>
        <a:solidFill>
          <a:srgbClr val="F79646">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solidFill>
                <a:sysClr val="windowText" lastClr="000000"/>
              </a:solidFill>
              <a:latin typeface="Calibri"/>
              <a:ea typeface="+mn-ea"/>
              <a:cs typeface="+mn-cs"/>
            </a:rPr>
            <a:t>Implement Actions</a:t>
          </a:r>
        </a:p>
      </dgm:t>
    </dgm:pt>
    <dgm:pt modelId="{2E0CCE19-1325-4D02-A730-321461B7A2E6}" type="parTrans" cxnId="{816030CB-631E-4191-B258-8E1CF8E9CCD9}">
      <dgm:prSet/>
      <dgm:spPr/>
      <dgm:t>
        <a:bodyPr/>
        <a:lstStyle/>
        <a:p>
          <a:endParaRPr lang="en-US"/>
        </a:p>
      </dgm:t>
    </dgm:pt>
    <dgm:pt modelId="{5BD53A2E-2F98-43AB-B069-AACE1D715191}" type="sibTrans" cxnId="{816030CB-631E-4191-B258-8E1CF8E9CCD9}">
      <dgm:prSet/>
      <dgm:spPr/>
      <dgm:t>
        <a:bodyPr/>
        <a:lstStyle/>
        <a:p>
          <a:endParaRPr lang="en-US"/>
        </a:p>
      </dgm:t>
    </dgm:pt>
    <dgm:pt modelId="{8E45208E-4936-4754-862C-6D81675673E5}" type="pres">
      <dgm:prSet presAssocID="{B5F0373D-C741-404D-A714-4CF4CBA92A4C}" presName="Name0" presStyleCnt="0">
        <dgm:presLayoutVars>
          <dgm:dir/>
          <dgm:resizeHandles val="exact"/>
        </dgm:presLayoutVars>
      </dgm:prSet>
      <dgm:spPr/>
      <dgm:t>
        <a:bodyPr/>
        <a:lstStyle/>
        <a:p>
          <a:endParaRPr lang="en-US"/>
        </a:p>
      </dgm:t>
    </dgm:pt>
    <dgm:pt modelId="{D50532D3-81EA-4823-8F81-EE544634F405}" type="pres">
      <dgm:prSet presAssocID="{B5F0373D-C741-404D-A714-4CF4CBA92A4C}" presName="cycle" presStyleCnt="0"/>
      <dgm:spPr/>
    </dgm:pt>
    <dgm:pt modelId="{635B01F7-74D7-4F87-BB6C-4E5B114E71D0}" type="pres">
      <dgm:prSet presAssocID="{EE97325C-7979-46FB-96FC-5F4DEC89A402}" presName="nodeFirstNode" presStyleLbl="node1" presStyleIdx="0" presStyleCnt="5">
        <dgm:presLayoutVars>
          <dgm:bulletEnabled val="1"/>
        </dgm:presLayoutVars>
      </dgm:prSet>
      <dgm:spPr/>
      <dgm:t>
        <a:bodyPr/>
        <a:lstStyle/>
        <a:p>
          <a:endParaRPr lang="en-US"/>
        </a:p>
      </dgm:t>
    </dgm:pt>
    <dgm:pt modelId="{40C0679E-770E-4390-AA3B-3453D159C1C7}" type="pres">
      <dgm:prSet presAssocID="{8E41C986-0E43-4A06-91D4-BCE62E965D23}" presName="sibTransFirstNode" presStyleLbl="bgShp" presStyleIdx="0" presStyleCnt="1"/>
      <dgm:spPr/>
      <dgm:t>
        <a:bodyPr/>
        <a:lstStyle/>
        <a:p>
          <a:endParaRPr lang="en-US"/>
        </a:p>
      </dgm:t>
    </dgm:pt>
    <dgm:pt modelId="{AF2510BD-A091-42C5-821A-E4287D977EC3}" type="pres">
      <dgm:prSet presAssocID="{23B37076-956E-460B-920D-169251E3294D}" presName="nodeFollowingNodes" presStyleLbl="node1" presStyleIdx="1" presStyleCnt="5">
        <dgm:presLayoutVars>
          <dgm:bulletEnabled val="1"/>
        </dgm:presLayoutVars>
      </dgm:prSet>
      <dgm:spPr/>
      <dgm:t>
        <a:bodyPr/>
        <a:lstStyle/>
        <a:p>
          <a:endParaRPr lang="en-US"/>
        </a:p>
      </dgm:t>
    </dgm:pt>
    <dgm:pt modelId="{9FA4D246-267D-40FE-A27C-084E2E5DCFDC}" type="pres">
      <dgm:prSet presAssocID="{B6C28559-719A-407D-9BE8-F4D5805FAFF7}" presName="nodeFollowingNodes" presStyleLbl="node1" presStyleIdx="2" presStyleCnt="5">
        <dgm:presLayoutVars>
          <dgm:bulletEnabled val="1"/>
        </dgm:presLayoutVars>
      </dgm:prSet>
      <dgm:spPr/>
      <dgm:t>
        <a:bodyPr/>
        <a:lstStyle/>
        <a:p>
          <a:endParaRPr lang="en-US"/>
        </a:p>
      </dgm:t>
    </dgm:pt>
    <dgm:pt modelId="{9ACE3D51-2B36-4B2F-AEA6-EB927076E032}" type="pres">
      <dgm:prSet presAssocID="{5176EFA4-C3FA-406E-9E4F-4D7C6FCE200C}" presName="nodeFollowingNodes" presStyleLbl="node1" presStyleIdx="3" presStyleCnt="5">
        <dgm:presLayoutVars>
          <dgm:bulletEnabled val="1"/>
        </dgm:presLayoutVars>
      </dgm:prSet>
      <dgm:spPr/>
      <dgm:t>
        <a:bodyPr/>
        <a:lstStyle/>
        <a:p>
          <a:endParaRPr lang="en-US"/>
        </a:p>
      </dgm:t>
    </dgm:pt>
    <dgm:pt modelId="{EB879E5A-1EB6-4E6D-B808-AFE10B99E0AD}" type="pres">
      <dgm:prSet presAssocID="{80263CAE-66E3-45B3-9B60-F48A09468F8D}" presName="nodeFollowingNodes" presStyleLbl="node1" presStyleIdx="4" presStyleCnt="5">
        <dgm:presLayoutVars>
          <dgm:bulletEnabled val="1"/>
        </dgm:presLayoutVars>
      </dgm:prSet>
      <dgm:spPr/>
      <dgm:t>
        <a:bodyPr/>
        <a:lstStyle/>
        <a:p>
          <a:endParaRPr lang="en-US"/>
        </a:p>
      </dgm:t>
    </dgm:pt>
  </dgm:ptLst>
  <dgm:cxnLst>
    <dgm:cxn modelId="{7826B7EF-0874-4D2A-B4C8-56AA6CCB0253}" type="presOf" srcId="{23B37076-956E-460B-920D-169251E3294D}" destId="{AF2510BD-A091-42C5-821A-E4287D977EC3}" srcOrd="0" destOrd="0" presId="urn:microsoft.com/office/officeart/2005/8/layout/cycle3"/>
    <dgm:cxn modelId="{8D2A1C83-F544-4655-AF83-897F151F7E17}" srcId="{B5F0373D-C741-404D-A714-4CF4CBA92A4C}" destId="{B6C28559-719A-407D-9BE8-F4D5805FAFF7}" srcOrd="2" destOrd="0" parTransId="{D959C14E-0B49-4512-8480-9F082996DFC2}" sibTransId="{27A5E6F9-DC9B-4AEE-BB25-C76A3E5AA425}"/>
    <dgm:cxn modelId="{816030CB-631E-4191-B258-8E1CF8E9CCD9}" srcId="{B5F0373D-C741-404D-A714-4CF4CBA92A4C}" destId="{80263CAE-66E3-45B3-9B60-F48A09468F8D}" srcOrd="4" destOrd="0" parTransId="{2E0CCE19-1325-4D02-A730-321461B7A2E6}" sibTransId="{5BD53A2E-2F98-43AB-B069-AACE1D715191}"/>
    <dgm:cxn modelId="{C748ED4E-567D-4C0F-A41A-0513A6AC3188}" type="presOf" srcId="{5176EFA4-C3FA-406E-9E4F-4D7C6FCE200C}" destId="{9ACE3D51-2B36-4B2F-AEA6-EB927076E032}" srcOrd="0" destOrd="0" presId="urn:microsoft.com/office/officeart/2005/8/layout/cycle3"/>
    <dgm:cxn modelId="{17CCE945-135E-4122-B953-6ECC7155CDF2}" type="presOf" srcId="{8E41C986-0E43-4A06-91D4-BCE62E965D23}" destId="{40C0679E-770E-4390-AA3B-3453D159C1C7}" srcOrd="0" destOrd="0" presId="urn:microsoft.com/office/officeart/2005/8/layout/cycle3"/>
    <dgm:cxn modelId="{2F8E4306-AC40-433B-8A35-AF59C9D5FC5B}" type="presOf" srcId="{EE97325C-7979-46FB-96FC-5F4DEC89A402}" destId="{635B01F7-74D7-4F87-BB6C-4E5B114E71D0}" srcOrd="0" destOrd="0" presId="urn:microsoft.com/office/officeart/2005/8/layout/cycle3"/>
    <dgm:cxn modelId="{FAE44129-E192-4E37-8091-385BB55C961D}" srcId="{B5F0373D-C741-404D-A714-4CF4CBA92A4C}" destId="{5176EFA4-C3FA-406E-9E4F-4D7C6FCE200C}" srcOrd="3" destOrd="0" parTransId="{6174A4A2-31D7-4B4C-AF92-39C0D36B5684}" sibTransId="{E872FE4F-2DD7-41E7-AAE5-10805C169586}"/>
    <dgm:cxn modelId="{C770A1CD-3183-4A5F-8AA8-625463B8DAEC}" type="presOf" srcId="{B6C28559-719A-407D-9BE8-F4D5805FAFF7}" destId="{9FA4D246-267D-40FE-A27C-084E2E5DCFDC}" srcOrd="0" destOrd="0" presId="urn:microsoft.com/office/officeart/2005/8/layout/cycle3"/>
    <dgm:cxn modelId="{963F0EC0-AB95-4690-841B-2B7255DF4AED}" type="presOf" srcId="{80263CAE-66E3-45B3-9B60-F48A09468F8D}" destId="{EB879E5A-1EB6-4E6D-B808-AFE10B99E0AD}" srcOrd="0" destOrd="0" presId="urn:microsoft.com/office/officeart/2005/8/layout/cycle3"/>
    <dgm:cxn modelId="{01159FEC-9CBE-42CC-9825-C1E5F1CD8CC3}" srcId="{B5F0373D-C741-404D-A714-4CF4CBA92A4C}" destId="{23B37076-956E-460B-920D-169251E3294D}" srcOrd="1" destOrd="0" parTransId="{499BDC3D-2918-4571-8564-F9A4E362B678}" sibTransId="{771C3F40-5ECE-4E8C-88CE-DD0261D68176}"/>
    <dgm:cxn modelId="{277E2F72-9B56-472B-B83D-085A542497D0}" srcId="{B5F0373D-C741-404D-A714-4CF4CBA92A4C}" destId="{EE97325C-7979-46FB-96FC-5F4DEC89A402}" srcOrd="0" destOrd="0" parTransId="{4BC44B08-7AE3-45B6-94AC-FBA2AA287955}" sibTransId="{8E41C986-0E43-4A06-91D4-BCE62E965D23}"/>
    <dgm:cxn modelId="{CCA5910D-A559-487F-9D63-F57F30F5A942}" type="presOf" srcId="{B5F0373D-C741-404D-A714-4CF4CBA92A4C}" destId="{8E45208E-4936-4754-862C-6D81675673E5}" srcOrd="0" destOrd="0" presId="urn:microsoft.com/office/officeart/2005/8/layout/cycle3"/>
    <dgm:cxn modelId="{635583E7-2558-44DF-A94A-40F86B85F4C8}" type="presParOf" srcId="{8E45208E-4936-4754-862C-6D81675673E5}" destId="{D50532D3-81EA-4823-8F81-EE544634F405}" srcOrd="0" destOrd="0" presId="urn:microsoft.com/office/officeart/2005/8/layout/cycle3"/>
    <dgm:cxn modelId="{33F743C3-D2DC-4481-83CE-FBA0772BE2BF}" type="presParOf" srcId="{D50532D3-81EA-4823-8F81-EE544634F405}" destId="{635B01F7-74D7-4F87-BB6C-4E5B114E71D0}" srcOrd="0" destOrd="0" presId="urn:microsoft.com/office/officeart/2005/8/layout/cycle3"/>
    <dgm:cxn modelId="{1E7C04EA-6CE0-40DE-AE92-F1C002DA8873}" type="presParOf" srcId="{D50532D3-81EA-4823-8F81-EE544634F405}" destId="{40C0679E-770E-4390-AA3B-3453D159C1C7}" srcOrd="1" destOrd="0" presId="urn:microsoft.com/office/officeart/2005/8/layout/cycle3"/>
    <dgm:cxn modelId="{F6DA5BE0-675A-4D37-AC0F-D11AA1FD98B6}" type="presParOf" srcId="{D50532D3-81EA-4823-8F81-EE544634F405}" destId="{AF2510BD-A091-42C5-821A-E4287D977EC3}" srcOrd="2" destOrd="0" presId="urn:microsoft.com/office/officeart/2005/8/layout/cycle3"/>
    <dgm:cxn modelId="{7A3116B9-504B-429D-AE7B-5EEFCACF47EC}" type="presParOf" srcId="{D50532D3-81EA-4823-8F81-EE544634F405}" destId="{9FA4D246-267D-40FE-A27C-084E2E5DCFDC}" srcOrd="3" destOrd="0" presId="urn:microsoft.com/office/officeart/2005/8/layout/cycle3"/>
    <dgm:cxn modelId="{49EEE198-4887-4349-9596-EE555E81F139}" type="presParOf" srcId="{D50532D3-81EA-4823-8F81-EE544634F405}" destId="{9ACE3D51-2B36-4B2F-AEA6-EB927076E032}" srcOrd="4" destOrd="0" presId="urn:microsoft.com/office/officeart/2005/8/layout/cycle3"/>
    <dgm:cxn modelId="{2A0A8248-1CEF-492C-8F30-75D62B135A91}" type="presParOf" srcId="{D50532D3-81EA-4823-8F81-EE544634F405}" destId="{EB879E5A-1EB6-4E6D-B808-AFE10B99E0AD}" srcOrd="5"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F0373D-C741-404D-A714-4CF4CBA92A4C}"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en-US"/>
        </a:p>
      </dgm:t>
    </dgm:pt>
    <dgm:pt modelId="{EE97325C-7979-46FB-96FC-5F4DEC89A402}">
      <dgm:prSet phldrT="[Text]"/>
      <dgm:spPr/>
      <dgm:t>
        <a:bodyPr/>
        <a:lstStyle/>
        <a:p>
          <a:r>
            <a:rPr lang="en-US" dirty="0">
              <a:solidFill>
                <a:sysClr val="windowText" lastClr="000000"/>
              </a:solidFill>
            </a:rPr>
            <a:t>Monitor Water Quality</a:t>
          </a:r>
        </a:p>
      </dgm:t>
    </dgm:pt>
    <dgm:pt modelId="{4BC44B08-7AE3-45B6-94AC-FBA2AA287955}" type="parTrans" cxnId="{277E2F72-9B56-472B-B83D-085A542497D0}">
      <dgm:prSet/>
      <dgm:spPr/>
      <dgm:t>
        <a:bodyPr/>
        <a:lstStyle/>
        <a:p>
          <a:endParaRPr lang="en-US"/>
        </a:p>
      </dgm:t>
    </dgm:pt>
    <dgm:pt modelId="{8E41C986-0E43-4A06-91D4-BCE62E965D23}" type="sibTrans" cxnId="{277E2F72-9B56-472B-B83D-085A542497D0}">
      <dgm:prSet/>
      <dgm:spPr/>
      <dgm:t>
        <a:bodyPr/>
        <a:lstStyle/>
        <a:p>
          <a:endParaRPr lang="en-US"/>
        </a:p>
      </dgm:t>
    </dgm:pt>
    <dgm:pt modelId="{23B37076-956E-460B-920D-169251E3294D}">
      <dgm:prSet phldrT="[Text]"/>
      <dgm:spPr/>
      <dgm:t>
        <a:bodyPr/>
        <a:lstStyle/>
        <a:p>
          <a:r>
            <a:rPr lang="en-US">
              <a:solidFill>
                <a:sysClr val="windowText" lastClr="000000"/>
              </a:solidFill>
            </a:rPr>
            <a:t>Evaluate Health of Connecticut's Waters</a:t>
          </a:r>
        </a:p>
      </dgm:t>
    </dgm:pt>
    <dgm:pt modelId="{499BDC3D-2918-4571-8564-F9A4E362B678}" type="parTrans" cxnId="{01159FEC-9CBE-42CC-9825-C1E5F1CD8CC3}">
      <dgm:prSet/>
      <dgm:spPr/>
      <dgm:t>
        <a:bodyPr/>
        <a:lstStyle/>
        <a:p>
          <a:endParaRPr lang="en-US"/>
        </a:p>
      </dgm:t>
    </dgm:pt>
    <dgm:pt modelId="{771C3F40-5ECE-4E8C-88CE-DD0261D68176}" type="sibTrans" cxnId="{01159FEC-9CBE-42CC-9825-C1E5F1CD8CC3}">
      <dgm:prSet/>
      <dgm:spPr/>
      <dgm:t>
        <a:bodyPr/>
        <a:lstStyle/>
        <a:p>
          <a:endParaRPr lang="en-US"/>
        </a:p>
      </dgm:t>
    </dgm:pt>
    <dgm:pt modelId="{B6C28559-719A-407D-9BE8-F4D5805FAFF7}">
      <dgm:prSet phldrT="[Text]"/>
      <dgm:spPr/>
      <dgm:t>
        <a:bodyPr/>
        <a:lstStyle/>
        <a:p>
          <a:r>
            <a:rPr lang="en-US">
              <a:solidFill>
                <a:sysClr val="windowText" lastClr="000000"/>
              </a:solidFill>
            </a:rPr>
            <a:t>Develop Actions Plans  to Protect or Restore </a:t>
          </a:r>
        </a:p>
      </dgm:t>
    </dgm:pt>
    <dgm:pt modelId="{D959C14E-0B49-4512-8480-9F082996DFC2}" type="parTrans" cxnId="{8D2A1C83-F544-4655-AF83-897F151F7E17}">
      <dgm:prSet/>
      <dgm:spPr/>
      <dgm:t>
        <a:bodyPr/>
        <a:lstStyle/>
        <a:p>
          <a:endParaRPr lang="en-US"/>
        </a:p>
      </dgm:t>
    </dgm:pt>
    <dgm:pt modelId="{27A5E6F9-DC9B-4AEE-BB25-C76A3E5AA425}" type="sibTrans" cxnId="{8D2A1C83-F544-4655-AF83-897F151F7E17}">
      <dgm:prSet/>
      <dgm:spPr/>
      <dgm:t>
        <a:bodyPr/>
        <a:lstStyle/>
        <a:p>
          <a:endParaRPr lang="en-US"/>
        </a:p>
      </dgm:t>
    </dgm:pt>
    <dgm:pt modelId="{5176EFA4-C3FA-406E-9E4F-4D7C6FCE200C}">
      <dgm:prSet phldrT="[Text]"/>
      <dgm:spPr/>
      <dgm:t>
        <a:bodyPr/>
        <a:lstStyle/>
        <a:p>
          <a:r>
            <a:rPr lang="en-US">
              <a:solidFill>
                <a:sysClr val="windowText" lastClr="000000"/>
              </a:solidFill>
            </a:rPr>
            <a:t>Work with Partners</a:t>
          </a:r>
        </a:p>
      </dgm:t>
    </dgm:pt>
    <dgm:pt modelId="{6174A4A2-31D7-4B4C-AF92-39C0D36B5684}" type="parTrans" cxnId="{FAE44129-E192-4E37-8091-385BB55C961D}">
      <dgm:prSet/>
      <dgm:spPr/>
      <dgm:t>
        <a:bodyPr/>
        <a:lstStyle/>
        <a:p>
          <a:endParaRPr lang="en-US"/>
        </a:p>
      </dgm:t>
    </dgm:pt>
    <dgm:pt modelId="{E872FE4F-2DD7-41E7-AAE5-10805C169586}" type="sibTrans" cxnId="{FAE44129-E192-4E37-8091-385BB55C961D}">
      <dgm:prSet/>
      <dgm:spPr/>
      <dgm:t>
        <a:bodyPr/>
        <a:lstStyle/>
        <a:p>
          <a:endParaRPr lang="en-US"/>
        </a:p>
      </dgm:t>
    </dgm:pt>
    <dgm:pt modelId="{80263CAE-66E3-45B3-9B60-F48A09468F8D}">
      <dgm:prSet phldrT="[Text]"/>
      <dgm:spPr/>
      <dgm:t>
        <a:bodyPr/>
        <a:lstStyle/>
        <a:p>
          <a:r>
            <a:rPr lang="en-US">
              <a:solidFill>
                <a:sysClr val="windowText" lastClr="000000"/>
              </a:solidFill>
            </a:rPr>
            <a:t>Implement Actions</a:t>
          </a:r>
        </a:p>
      </dgm:t>
    </dgm:pt>
    <dgm:pt modelId="{2E0CCE19-1325-4D02-A730-321461B7A2E6}" type="parTrans" cxnId="{816030CB-631E-4191-B258-8E1CF8E9CCD9}">
      <dgm:prSet/>
      <dgm:spPr/>
      <dgm:t>
        <a:bodyPr/>
        <a:lstStyle/>
        <a:p>
          <a:endParaRPr lang="en-US"/>
        </a:p>
      </dgm:t>
    </dgm:pt>
    <dgm:pt modelId="{5BD53A2E-2F98-43AB-B069-AACE1D715191}" type="sibTrans" cxnId="{816030CB-631E-4191-B258-8E1CF8E9CCD9}">
      <dgm:prSet/>
      <dgm:spPr/>
      <dgm:t>
        <a:bodyPr/>
        <a:lstStyle/>
        <a:p>
          <a:endParaRPr lang="en-US"/>
        </a:p>
      </dgm:t>
    </dgm:pt>
    <dgm:pt modelId="{8E45208E-4936-4754-862C-6D81675673E5}" type="pres">
      <dgm:prSet presAssocID="{B5F0373D-C741-404D-A714-4CF4CBA92A4C}" presName="Name0" presStyleCnt="0">
        <dgm:presLayoutVars>
          <dgm:dir/>
          <dgm:resizeHandles val="exact"/>
        </dgm:presLayoutVars>
      </dgm:prSet>
      <dgm:spPr/>
      <dgm:t>
        <a:bodyPr/>
        <a:lstStyle/>
        <a:p>
          <a:endParaRPr lang="en-US"/>
        </a:p>
      </dgm:t>
    </dgm:pt>
    <dgm:pt modelId="{D50532D3-81EA-4823-8F81-EE544634F405}" type="pres">
      <dgm:prSet presAssocID="{B5F0373D-C741-404D-A714-4CF4CBA92A4C}" presName="cycle" presStyleCnt="0"/>
      <dgm:spPr/>
    </dgm:pt>
    <dgm:pt modelId="{635B01F7-74D7-4F87-BB6C-4E5B114E71D0}" type="pres">
      <dgm:prSet presAssocID="{EE97325C-7979-46FB-96FC-5F4DEC89A402}" presName="nodeFirstNode" presStyleLbl="node1" presStyleIdx="0" presStyleCnt="5">
        <dgm:presLayoutVars>
          <dgm:bulletEnabled val="1"/>
        </dgm:presLayoutVars>
      </dgm:prSet>
      <dgm:spPr/>
      <dgm:t>
        <a:bodyPr/>
        <a:lstStyle/>
        <a:p>
          <a:endParaRPr lang="en-US"/>
        </a:p>
      </dgm:t>
    </dgm:pt>
    <dgm:pt modelId="{40C0679E-770E-4390-AA3B-3453D159C1C7}" type="pres">
      <dgm:prSet presAssocID="{8E41C986-0E43-4A06-91D4-BCE62E965D23}" presName="sibTransFirstNode" presStyleLbl="bgShp" presStyleIdx="0" presStyleCnt="1"/>
      <dgm:spPr/>
      <dgm:t>
        <a:bodyPr/>
        <a:lstStyle/>
        <a:p>
          <a:endParaRPr lang="en-US"/>
        </a:p>
      </dgm:t>
    </dgm:pt>
    <dgm:pt modelId="{AF2510BD-A091-42C5-821A-E4287D977EC3}" type="pres">
      <dgm:prSet presAssocID="{23B37076-956E-460B-920D-169251E3294D}" presName="nodeFollowingNodes" presStyleLbl="node1" presStyleIdx="1" presStyleCnt="5">
        <dgm:presLayoutVars>
          <dgm:bulletEnabled val="1"/>
        </dgm:presLayoutVars>
      </dgm:prSet>
      <dgm:spPr/>
      <dgm:t>
        <a:bodyPr/>
        <a:lstStyle/>
        <a:p>
          <a:endParaRPr lang="en-US"/>
        </a:p>
      </dgm:t>
    </dgm:pt>
    <dgm:pt modelId="{9FA4D246-267D-40FE-A27C-084E2E5DCFDC}" type="pres">
      <dgm:prSet presAssocID="{B6C28559-719A-407D-9BE8-F4D5805FAFF7}" presName="nodeFollowingNodes" presStyleLbl="node1" presStyleIdx="2" presStyleCnt="5">
        <dgm:presLayoutVars>
          <dgm:bulletEnabled val="1"/>
        </dgm:presLayoutVars>
      </dgm:prSet>
      <dgm:spPr/>
      <dgm:t>
        <a:bodyPr/>
        <a:lstStyle/>
        <a:p>
          <a:endParaRPr lang="en-US"/>
        </a:p>
      </dgm:t>
    </dgm:pt>
    <dgm:pt modelId="{9ACE3D51-2B36-4B2F-AEA6-EB927076E032}" type="pres">
      <dgm:prSet presAssocID="{5176EFA4-C3FA-406E-9E4F-4D7C6FCE200C}" presName="nodeFollowingNodes" presStyleLbl="node1" presStyleIdx="3" presStyleCnt="5">
        <dgm:presLayoutVars>
          <dgm:bulletEnabled val="1"/>
        </dgm:presLayoutVars>
      </dgm:prSet>
      <dgm:spPr/>
      <dgm:t>
        <a:bodyPr/>
        <a:lstStyle/>
        <a:p>
          <a:endParaRPr lang="en-US"/>
        </a:p>
      </dgm:t>
    </dgm:pt>
    <dgm:pt modelId="{EB879E5A-1EB6-4E6D-B808-AFE10B99E0AD}" type="pres">
      <dgm:prSet presAssocID="{80263CAE-66E3-45B3-9B60-F48A09468F8D}" presName="nodeFollowingNodes" presStyleLbl="node1" presStyleIdx="4" presStyleCnt="5">
        <dgm:presLayoutVars>
          <dgm:bulletEnabled val="1"/>
        </dgm:presLayoutVars>
      </dgm:prSet>
      <dgm:spPr/>
      <dgm:t>
        <a:bodyPr/>
        <a:lstStyle/>
        <a:p>
          <a:endParaRPr lang="en-US"/>
        </a:p>
      </dgm:t>
    </dgm:pt>
  </dgm:ptLst>
  <dgm:cxnLst>
    <dgm:cxn modelId="{44E17B6A-27F5-4F93-A7FC-731F3B1B8793}" type="presOf" srcId="{5176EFA4-C3FA-406E-9E4F-4D7C6FCE200C}" destId="{9ACE3D51-2B36-4B2F-AEA6-EB927076E032}" srcOrd="0" destOrd="0" presId="urn:microsoft.com/office/officeart/2005/8/layout/cycle3"/>
    <dgm:cxn modelId="{EEB95FF0-6D12-4C39-ACC3-BCEE0235E7C0}" type="presOf" srcId="{EE97325C-7979-46FB-96FC-5F4DEC89A402}" destId="{635B01F7-74D7-4F87-BB6C-4E5B114E71D0}" srcOrd="0" destOrd="0" presId="urn:microsoft.com/office/officeart/2005/8/layout/cycle3"/>
    <dgm:cxn modelId="{8D2A1C83-F544-4655-AF83-897F151F7E17}" srcId="{B5F0373D-C741-404D-A714-4CF4CBA92A4C}" destId="{B6C28559-719A-407D-9BE8-F4D5805FAFF7}" srcOrd="2" destOrd="0" parTransId="{D959C14E-0B49-4512-8480-9F082996DFC2}" sibTransId="{27A5E6F9-DC9B-4AEE-BB25-C76A3E5AA425}"/>
    <dgm:cxn modelId="{816030CB-631E-4191-B258-8E1CF8E9CCD9}" srcId="{B5F0373D-C741-404D-A714-4CF4CBA92A4C}" destId="{80263CAE-66E3-45B3-9B60-F48A09468F8D}" srcOrd="4" destOrd="0" parTransId="{2E0CCE19-1325-4D02-A730-321461B7A2E6}" sibTransId="{5BD53A2E-2F98-43AB-B069-AACE1D715191}"/>
    <dgm:cxn modelId="{C78D00EE-2511-4CA3-A193-64733B874F7B}" type="presOf" srcId="{23B37076-956E-460B-920D-169251E3294D}" destId="{AF2510BD-A091-42C5-821A-E4287D977EC3}" srcOrd="0" destOrd="0" presId="urn:microsoft.com/office/officeart/2005/8/layout/cycle3"/>
    <dgm:cxn modelId="{FAE44129-E192-4E37-8091-385BB55C961D}" srcId="{B5F0373D-C741-404D-A714-4CF4CBA92A4C}" destId="{5176EFA4-C3FA-406E-9E4F-4D7C6FCE200C}" srcOrd="3" destOrd="0" parTransId="{6174A4A2-31D7-4B4C-AF92-39C0D36B5684}" sibTransId="{E872FE4F-2DD7-41E7-AAE5-10805C169586}"/>
    <dgm:cxn modelId="{9E9A5115-22F8-4491-9E14-6391AFE5CF61}" type="presOf" srcId="{B5F0373D-C741-404D-A714-4CF4CBA92A4C}" destId="{8E45208E-4936-4754-862C-6D81675673E5}" srcOrd="0" destOrd="0" presId="urn:microsoft.com/office/officeart/2005/8/layout/cycle3"/>
    <dgm:cxn modelId="{AF0B5940-66F0-4AEA-88C8-3D13A24641BA}" type="presOf" srcId="{80263CAE-66E3-45B3-9B60-F48A09468F8D}" destId="{EB879E5A-1EB6-4E6D-B808-AFE10B99E0AD}" srcOrd="0" destOrd="0" presId="urn:microsoft.com/office/officeart/2005/8/layout/cycle3"/>
    <dgm:cxn modelId="{01159FEC-9CBE-42CC-9825-C1E5F1CD8CC3}" srcId="{B5F0373D-C741-404D-A714-4CF4CBA92A4C}" destId="{23B37076-956E-460B-920D-169251E3294D}" srcOrd="1" destOrd="0" parTransId="{499BDC3D-2918-4571-8564-F9A4E362B678}" sibTransId="{771C3F40-5ECE-4E8C-88CE-DD0261D68176}"/>
    <dgm:cxn modelId="{3AAAF40A-D35D-4971-9E20-6DC3F2479451}" type="presOf" srcId="{B6C28559-719A-407D-9BE8-F4D5805FAFF7}" destId="{9FA4D246-267D-40FE-A27C-084E2E5DCFDC}" srcOrd="0" destOrd="0" presId="urn:microsoft.com/office/officeart/2005/8/layout/cycle3"/>
    <dgm:cxn modelId="{277E2F72-9B56-472B-B83D-085A542497D0}" srcId="{B5F0373D-C741-404D-A714-4CF4CBA92A4C}" destId="{EE97325C-7979-46FB-96FC-5F4DEC89A402}" srcOrd="0" destOrd="0" parTransId="{4BC44B08-7AE3-45B6-94AC-FBA2AA287955}" sibTransId="{8E41C986-0E43-4A06-91D4-BCE62E965D23}"/>
    <dgm:cxn modelId="{E0FCF167-FAB3-4AE3-9D23-1C7C71B182DD}" type="presOf" srcId="{8E41C986-0E43-4A06-91D4-BCE62E965D23}" destId="{40C0679E-770E-4390-AA3B-3453D159C1C7}" srcOrd="0" destOrd="0" presId="urn:microsoft.com/office/officeart/2005/8/layout/cycle3"/>
    <dgm:cxn modelId="{635965E6-1510-41BD-959B-A0FBB9F21E7D}" type="presParOf" srcId="{8E45208E-4936-4754-862C-6D81675673E5}" destId="{D50532D3-81EA-4823-8F81-EE544634F405}" srcOrd="0" destOrd="0" presId="urn:microsoft.com/office/officeart/2005/8/layout/cycle3"/>
    <dgm:cxn modelId="{28678CCD-E8FB-4BA3-808D-469BA5FA7D9C}" type="presParOf" srcId="{D50532D3-81EA-4823-8F81-EE544634F405}" destId="{635B01F7-74D7-4F87-BB6C-4E5B114E71D0}" srcOrd="0" destOrd="0" presId="urn:microsoft.com/office/officeart/2005/8/layout/cycle3"/>
    <dgm:cxn modelId="{13835F93-C492-4181-9F33-7EF5C7E76C13}" type="presParOf" srcId="{D50532D3-81EA-4823-8F81-EE544634F405}" destId="{40C0679E-770E-4390-AA3B-3453D159C1C7}" srcOrd="1" destOrd="0" presId="urn:microsoft.com/office/officeart/2005/8/layout/cycle3"/>
    <dgm:cxn modelId="{21C347AE-1D02-4756-BF92-3E628DFF9B05}" type="presParOf" srcId="{D50532D3-81EA-4823-8F81-EE544634F405}" destId="{AF2510BD-A091-42C5-821A-E4287D977EC3}" srcOrd="2" destOrd="0" presId="urn:microsoft.com/office/officeart/2005/8/layout/cycle3"/>
    <dgm:cxn modelId="{913FC482-032E-4877-9F42-1BE3BDF4A2F3}" type="presParOf" srcId="{D50532D3-81EA-4823-8F81-EE544634F405}" destId="{9FA4D246-267D-40FE-A27C-084E2E5DCFDC}" srcOrd="3" destOrd="0" presId="urn:microsoft.com/office/officeart/2005/8/layout/cycle3"/>
    <dgm:cxn modelId="{950DD074-9DB4-40AA-8CD6-8A62F1C9E797}" type="presParOf" srcId="{D50532D3-81EA-4823-8F81-EE544634F405}" destId="{9ACE3D51-2B36-4B2F-AEA6-EB927076E032}" srcOrd="4" destOrd="0" presId="urn:microsoft.com/office/officeart/2005/8/layout/cycle3"/>
    <dgm:cxn modelId="{DBF1C6EB-A950-4D64-996B-34A000282D5B}" type="presParOf" srcId="{D50532D3-81EA-4823-8F81-EE544634F405}" destId="{EB879E5A-1EB6-4E6D-B808-AFE10B99E0AD}" srcOrd="5"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7E3A81-3CE2-490C-A89B-6BCF581E6879}"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BBF4559A-2C5A-4006-8F91-CE9587052518}">
      <dgm:prSet phldrT="[Text]"/>
      <dgm:spPr/>
      <dgm:t>
        <a:bodyPr/>
        <a:lstStyle/>
        <a:p>
          <a:r>
            <a:rPr lang="en-US" dirty="0"/>
            <a:t>WQ Action Plans</a:t>
          </a:r>
        </a:p>
      </dgm:t>
    </dgm:pt>
    <dgm:pt modelId="{4C002EE4-DA6C-4C0B-B8F5-CCE8EB81959C}" type="parTrans" cxnId="{50E198D5-02A1-47EC-84AA-291BFC96729C}">
      <dgm:prSet/>
      <dgm:spPr/>
      <dgm:t>
        <a:bodyPr/>
        <a:lstStyle/>
        <a:p>
          <a:endParaRPr lang="en-US"/>
        </a:p>
      </dgm:t>
    </dgm:pt>
    <dgm:pt modelId="{4EB5EAF1-8A12-45A5-AF00-9005200CC37A}" type="sibTrans" cxnId="{50E198D5-02A1-47EC-84AA-291BFC96729C}">
      <dgm:prSet/>
      <dgm:spPr/>
      <dgm:t>
        <a:bodyPr/>
        <a:lstStyle/>
        <a:p>
          <a:endParaRPr lang="en-US"/>
        </a:p>
      </dgm:t>
    </dgm:pt>
    <dgm:pt modelId="{DC6624FA-14FB-426D-B6CD-8C531FBD731D}">
      <dgm:prSet phldrT="[Text]"/>
      <dgm:spPr/>
      <dgm:t>
        <a:bodyPr/>
        <a:lstStyle/>
        <a:p>
          <a:r>
            <a:rPr lang="en-US" dirty="0"/>
            <a:t>CT-Specific WQ Concerns</a:t>
          </a:r>
        </a:p>
      </dgm:t>
    </dgm:pt>
    <dgm:pt modelId="{63D903DF-DF65-4BCF-84B4-60CEAD443A66}" type="parTrans" cxnId="{60CBD19B-2DDD-4410-B1CF-CB71D8C8A376}">
      <dgm:prSet/>
      <dgm:spPr/>
      <dgm:t>
        <a:bodyPr/>
        <a:lstStyle/>
        <a:p>
          <a:endParaRPr lang="en-US"/>
        </a:p>
      </dgm:t>
    </dgm:pt>
    <dgm:pt modelId="{D0018FD7-5BFA-41D3-8F15-28253342539F}" type="sibTrans" cxnId="{60CBD19B-2DDD-4410-B1CF-CB71D8C8A376}">
      <dgm:prSet/>
      <dgm:spPr/>
      <dgm:t>
        <a:bodyPr/>
        <a:lstStyle/>
        <a:p>
          <a:endParaRPr lang="en-US"/>
        </a:p>
      </dgm:t>
    </dgm:pt>
    <dgm:pt modelId="{930E8A05-AB2F-4E68-B67F-0632958DBE28}">
      <dgm:prSet phldrT="[Text]"/>
      <dgm:spPr/>
      <dgm:t>
        <a:bodyPr/>
        <a:lstStyle/>
        <a:p>
          <a:r>
            <a:rPr lang="en-US" dirty="0"/>
            <a:t>Communicate</a:t>
          </a:r>
        </a:p>
      </dgm:t>
    </dgm:pt>
    <dgm:pt modelId="{10E5D15A-3F69-401C-A2B0-562D1E0E3314}" type="parTrans" cxnId="{A7A4D5FB-437D-4F0E-BD82-271CB6C28A49}">
      <dgm:prSet/>
      <dgm:spPr/>
      <dgm:t>
        <a:bodyPr/>
        <a:lstStyle/>
        <a:p>
          <a:endParaRPr lang="en-US"/>
        </a:p>
      </dgm:t>
    </dgm:pt>
    <dgm:pt modelId="{59719158-5231-4E14-A6AF-8F8AE89CA524}" type="sibTrans" cxnId="{A7A4D5FB-437D-4F0E-BD82-271CB6C28A49}">
      <dgm:prSet/>
      <dgm:spPr/>
      <dgm:t>
        <a:bodyPr/>
        <a:lstStyle/>
        <a:p>
          <a:endParaRPr lang="en-US"/>
        </a:p>
      </dgm:t>
    </dgm:pt>
    <dgm:pt modelId="{1F21FC80-FAC1-45E8-9993-DB49E39B40CE}">
      <dgm:prSet phldrT="[Text]"/>
      <dgm:spPr/>
      <dgm:t>
        <a:bodyPr/>
        <a:lstStyle/>
        <a:p>
          <a:r>
            <a:rPr lang="en-US" dirty="0"/>
            <a:t>Information on CT Watersheds</a:t>
          </a:r>
        </a:p>
      </dgm:t>
    </dgm:pt>
    <dgm:pt modelId="{ED4B63F2-92DC-46B3-AC03-C5F926E82F7E}" type="parTrans" cxnId="{F4E84B85-0F31-42B1-A80D-750B05D393CD}">
      <dgm:prSet/>
      <dgm:spPr/>
      <dgm:t>
        <a:bodyPr/>
        <a:lstStyle/>
        <a:p>
          <a:endParaRPr lang="en-US"/>
        </a:p>
      </dgm:t>
    </dgm:pt>
    <dgm:pt modelId="{B2774FE5-E648-4A7C-8744-A0EBBD1D9921}" type="sibTrans" cxnId="{F4E84B85-0F31-42B1-A80D-750B05D393CD}">
      <dgm:prSet/>
      <dgm:spPr/>
      <dgm:t>
        <a:bodyPr/>
        <a:lstStyle/>
        <a:p>
          <a:endParaRPr lang="en-US"/>
        </a:p>
      </dgm:t>
    </dgm:pt>
    <dgm:pt modelId="{F9705010-F66D-4595-B8B2-06C665CA689F}">
      <dgm:prSet phldrT="[Text]"/>
      <dgm:spPr/>
      <dgm:t>
        <a:bodyPr/>
        <a:lstStyle/>
        <a:p>
          <a:r>
            <a:rPr lang="en-US" dirty="0"/>
            <a:t>Restore &amp; Protect</a:t>
          </a:r>
        </a:p>
      </dgm:t>
    </dgm:pt>
    <dgm:pt modelId="{3F1B2773-15DF-4391-B5C7-7268FBEF115B}" type="parTrans" cxnId="{3C0730A4-3AB0-4FFC-AB48-52244A189893}">
      <dgm:prSet/>
      <dgm:spPr/>
      <dgm:t>
        <a:bodyPr/>
        <a:lstStyle/>
        <a:p>
          <a:endParaRPr lang="en-US"/>
        </a:p>
      </dgm:t>
    </dgm:pt>
    <dgm:pt modelId="{B161A5A1-F898-4724-872B-A61C5EDA8C0D}" type="sibTrans" cxnId="{3C0730A4-3AB0-4FFC-AB48-52244A189893}">
      <dgm:prSet/>
      <dgm:spPr/>
      <dgm:t>
        <a:bodyPr/>
        <a:lstStyle/>
        <a:p>
          <a:endParaRPr lang="en-US"/>
        </a:p>
      </dgm:t>
    </dgm:pt>
    <dgm:pt modelId="{7D5524AE-BE02-4E3B-B1A0-6F5FB0668755}">
      <dgm:prSet phldrT="[Text]"/>
      <dgm:spPr/>
      <dgm:t>
        <a:bodyPr/>
        <a:lstStyle/>
        <a:p>
          <a:r>
            <a:rPr lang="en-US" dirty="0"/>
            <a:t>Collaborate</a:t>
          </a:r>
        </a:p>
      </dgm:t>
    </dgm:pt>
    <dgm:pt modelId="{1DFCAD42-8C88-4DB5-A2D0-1169C6D2AF79}" type="parTrans" cxnId="{16CE69F2-39C0-4B4D-8034-ED6BEDAF8379}">
      <dgm:prSet/>
      <dgm:spPr/>
      <dgm:t>
        <a:bodyPr/>
        <a:lstStyle/>
        <a:p>
          <a:endParaRPr lang="en-US"/>
        </a:p>
      </dgm:t>
    </dgm:pt>
    <dgm:pt modelId="{6E02D250-CFDF-4D8E-92C9-5F02DC4E1BB6}" type="sibTrans" cxnId="{16CE69F2-39C0-4B4D-8034-ED6BEDAF8379}">
      <dgm:prSet/>
      <dgm:spPr/>
      <dgm:t>
        <a:bodyPr/>
        <a:lstStyle/>
        <a:p>
          <a:endParaRPr lang="en-US"/>
        </a:p>
      </dgm:t>
    </dgm:pt>
    <dgm:pt modelId="{E85799C2-8A4D-4F00-A88C-028AC05893D8}">
      <dgm:prSet phldrT="[Text]"/>
      <dgm:spPr/>
      <dgm:t>
        <a:bodyPr/>
        <a:lstStyle/>
        <a:p>
          <a:r>
            <a:rPr lang="en-US"/>
            <a:t>Use the right tool for the job</a:t>
          </a:r>
          <a:endParaRPr lang="en-US" dirty="0"/>
        </a:p>
      </dgm:t>
    </dgm:pt>
    <dgm:pt modelId="{D78F5E09-C839-433E-900E-A75DDCC3945D}" type="parTrans" cxnId="{B8DEE203-1872-4E95-9D46-1698F20FEA1F}">
      <dgm:prSet/>
      <dgm:spPr/>
      <dgm:t>
        <a:bodyPr/>
        <a:lstStyle/>
        <a:p>
          <a:endParaRPr lang="en-US"/>
        </a:p>
      </dgm:t>
    </dgm:pt>
    <dgm:pt modelId="{CB858FB7-E2E9-40F5-95C8-11A0190F298F}" type="sibTrans" cxnId="{B8DEE203-1872-4E95-9D46-1698F20FEA1F}">
      <dgm:prSet/>
      <dgm:spPr/>
      <dgm:t>
        <a:bodyPr/>
        <a:lstStyle/>
        <a:p>
          <a:endParaRPr lang="en-US"/>
        </a:p>
      </dgm:t>
    </dgm:pt>
    <dgm:pt modelId="{68D67D43-F695-4B70-9904-856EA0824A2C}" type="pres">
      <dgm:prSet presAssocID="{0B7E3A81-3CE2-490C-A89B-6BCF581E6879}" presName="cycle" presStyleCnt="0">
        <dgm:presLayoutVars>
          <dgm:chMax val="1"/>
          <dgm:dir/>
          <dgm:animLvl val="ctr"/>
          <dgm:resizeHandles val="exact"/>
        </dgm:presLayoutVars>
      </dgm:prSet>
      <dgm:spPr/>
      <dgm:t>
        <a:bodyPr/>
        <a:lstStyle/>
        <a:p>
          <a:endParaRPr lang="en-US"/>
        </a:p>
      </dgm:t>
    </dgm:pt>
    <dgm:pt modelId="{E5898A6C-283D-47BC-8F15-DB588CA14DD4}" type="pres">
      <dgm:prSet presAssocID="{BBF4559A-2C5A-4006-8F91-CE9587052518}" presName="centerShape" presStyleLbl="node0" presStyleIdx="0" presStyleCnt="1"/>
      <dgm:spPr/>
      <dgm:t>
        <a:bodyPr/>
        <a:lstStyle/>
        <a:p>
          <a:endParaRPr lang="en-US"/>
        </a:p>
      </dgm:t>
    </dgm:pt>
    <dgm:pt modelId="{DD95EA13-87CC-4F68-99FE-67A009C072A6}" type="pres">
      <dgm:prSet presAssocID="{63D903DF-DF65-4BCF-84B4-60CEAD443A66}" presName="parTrans" presStyleLbl="bgSibTrans2D1" presStyleIdx="0" presStyleCnt="6"/>
      <dgm:spPr/>
      <dgm:t>
        <a:bodyPr/>
        <a:lstStyle/>
        <a:p>
          <a:endParaRPr lang="en-US"/>
        </a:p>
      </dgm:t>
    </dgm:pt>
    <dgm:pt modelId="{2D598989-E2E8-4D97-A36A-DFD5256970DA}" type="pres">
      <dgm:prSet presAssocID="{DC6624FA-14FB-426D-B6CD-8C531FBD731D}" presName="node" presStyleLbl="node1" presStyleIdx="0" presStyleCnt="6">
        <dgm:presLayoutVars>
          <dgm:bulletEnabled val="1"/>
        </dgm:presLayoutVars>
      </dgm:prSet>
      <dgm:spPr/>
      <dgm:t>
        <a:bodyPr/>
        <a:lstStyle/>
        <a:p>
          <a:endParaRPr lang="en-US"/>
        </a:p>
      </dgm:t>
    </dgm:pt>
    <dgm:pt modelId="{7F501A0D-20FC-48D9-8189-849B31608138}" type="pres">
      <dgm:prSet presAssocID="{ED4B63F2-92DC-46B3-AC03-C5F926E82F7E}" presName="parTrans" presStyleLbl="bgSibTrans2D1" presStyleIdx="1" presStyleCnt="6"/>
      <dgm:spPr/>
      <dgm:t>
        <a:bodyPr/>
        <a:lstStyle/>
        <a:p>
          <a:endParaRPr lang="en-US"/>
        </a:p>
      </dgm:t>
    </dgm:pt>
    <dgm:pt modelId="{39122ADC-A79A-48D6-869C-35DE665C5C5E}" type="pres">
      <dgm:prSet presAssocID="{1F21FC80-FAC1-45E8-9993-DB49E39B40CE}" presName="node" presStyleLbl="node1" presStyleIdx="1" presStyleCnt="6">
        <dgm:presLayoutVars>
          <dgm:bulletEnabled val="1"/>
        </dgm:presLayoutVars>
      </dgm:prSet>
      <dgm:spPr/>
      <dgm:t>
        <a:bodyPr/>
        <a:lstStyle/>
        <a:p>
          <a:endParaRPr lang="en-US"/>
        </a:p>
      </dgm:t>
    </dgm:pt>
    <dgm:pt modelId="{DC481DC5-7CD2-4A1E-A7B2-C1A23A32B566}" type="pres">
      <dgm:prSet presAssocID="{3F1B2773-15DF-4391-B5C7-7268FBEF115B}" presName="parTrans" presStyleLbl="bgSibTrans2D1" presStyleIdx="2" presStyleCnt="6"/>
      <dgm:spPr/>
      <dgm:t>
        <a:bodyPr/>
        <a:lstStyle/>
        <a:p>
          <a:endParaRPr lang="en-US"/>
        </a:p>
      </dgm:t>
    </dgm:pt>
    <dgm:pt modelId="{7DE61004-0599-4E97-AB1A-E18267857E12}" type="pres">
      <dgm:prSet presAssocID="{F9705010-F66D-4595-B8B2-06C665CA689F}" presName="node" presStyleLbl="node1" presStyleIdx="2" presStyleCnt="6">
        <dgm:presLayoutVars>
          <dgm:bulletEnabled val="1"/>
        </dgm:presLayoutVars>
      </dgm:prSet>
      <dgm:spPr/>
      <dgm:t>
        <a:bodyPr/>
        <a:lstStyle/>
        <a:p>
          <a:endParaRPr lang="en-US"/>
        </a:p>
      </dgm:t>
    </dgm:pt>
    <dgm:pt modelId="{3B76410B-6ED8-487C-8AF5-6C469A04F95C}" type="pres">
      <dgm:prSet presAssocID="{10E5D15A-3F69-401C-A2B0-562D1E0E3314}" presName="parTrans" presStyleLbl="bgSibTrans2D1" presStyleIdx="3" presStyleCnt="6"/>
      <dgm:spPr/>
      <dgm:t>
        <a:bodyPr/>
        <a:lstStyle/>
        <a:p>
          <a:endParaRPr lang="en-US"/>
        </a:p>
      </dgm:t>
    </dgm:pt>
    <dgm:pt modelId="{819E6EEA-33B3-4504-B5F1-3DFC7C86C0CC}" type="pres">
      <dgm:prSet presAssocID="{930E8A05-AB2F-4E68-B67F-0632958DBE28}" presName="node" presStyleLbl="node1" presStyleIdx="3" presStyleCnt="6">
        <dgm:presLayoutVars>
          <dgm:bulletEnabled val="1"/>
        </dgm:presLayoutVars>
      </dgm:prSet>
      <dgm:spPr/>
      <dgm:t>
        <a:bodyPr/>
        <a:lstStyle/>
        <a:p>
          <a:endParaRPr lang="en-US"/>
        </a:p>
      </dgm:t>
    </dgm:pt>
    <dgm:pt modelId="{3F1CD6CE-DFFB-4054-8E4D-67A9EFB249D5}" type="pres">
      <dgm:prSet presAssocID="{1DFCAD42-8C88-4DB5-A2D0-1169C6D2AF79}" presName="parTrans" presStyleLbl="bgSibTrans2D1" presStyleIdx="4" presStyleCnt="6"/>
      <dgm:spPr/>
      <dgm:t>
        <a:bodyPr/>
        <a:lstStyle/>
        <a:p>
          <a:endParaRPr lang="en-US"/>
        </a:p>
      </dgm:t>
    </dgm:pt>
    <dgm:pt modelId="{2066E4CC-BCA4-44AF-A6A8-259690166516}" type="pres">
      <dgm:prSet presAssocID="{7D5524AE-BE02-4E3B-B1A0-6F5FB0668755}" presName="node" presStyleLbl="node1" presStyleIdx="4" presStyleCnt="6">
        <dgm:presLayoutVars>
          <dgm:bulletEnabled val="1"/>
        </dgm:presLayoutVars>
      </dgm:prSet>
      <dgm:spPr/>
      <dgm:t>
        <a:bodyPr/>
        <a:lstStyle/>
        <a:p>
          <a:endParaRPr lang="en-US"/>
        </a:p>
      </dgm:t>
    </dgm:pt>
    <dgm:pt modelId="{82B8742F-218E-43D7-BBB4-8EB172E55BA5}" type="pres">
      <dgm:prSet presAssocID="{D78F5E09-C839-433E-900E-A75DDCC3945D}" presName="parTrans" presStyleLbl="bgSibTrans2D1" presStyleIdx="5" presStyleCnt="6"/>
      <dgm:spPr/>
      <dgm:t>
        <a:bodyPr/>
        <a:lstStyle/>
        <a:p>
          <a:endParaRPr lang="en-US"/>
        </a:p>
      </dgm:t>
    </dgm:pt>
    <dgm:pt modelId="{BC585917-068A-4AFC-9247-8A468F7C242D}" type="pres">
      <dgm:prSet presAssocID="{E85799C2-8A4D-4F00-A88C-028AC05893D8}" presName="node" presStyleLbl="node1" presStyleIdx="5" presStyleCnt="6">
        <dgm:presLayoutVars>
          <dgm:bulletEnabled val="1"/>
        </dgm:presLayoutVars>
      </dgm:prSet>
      <dgm:spPr/>
      <dgm:t>
        <a:bodyPr/>
        <a:lstStyle/>
        <a:p>
          <a:endParaRPr lang="en-US"/>
        </a:p>
      </dgm:t>
    </dgm:pt>
  </dgm:ptLst>
  <dgm:cxnLst>
    <dgm:cxn modelId="{A99146CB-AA5A-4BA0-827C-F27330959A30}" type="presOf" srcId="{BBF4559A-2C5A-4006-8F91-CE9587052518}" destId="{E5898A6C-283D-47BC-8F15-DB588CA14DD4}" srcOrd="0" destOrd="0" presId="urn:microsoft.com/office/officeart/2005/8/layout/radial4"/>
    <dgm:cxn modelId="{FAB43AEF-B2B7-4A40-ACFE-87AF6A25AB59}" type="presOf" srcId="{3F1B2773-15DF-4391-B5C7-7268FBEF115B}" destId="{DC481DC5-7CD2-4A1E-A7B2-C1A23A32B566}" srcOrd="0" destOrd="0" presId="urn:microsoft.com/office/officeart/2005/8/layout/radial4"/>
    <dgm:cxn modelId="{CC5B5CBE-73DD-430E-9A99-39EA112A33E5}" type="presOf" srcId="{1DFCAD42-8C88-4DB5-A2D0-1169C6D2AF79}" destId="{3F1CD6CE-DFFB-4054-8E4D-67A9EFB249D5}" srcOrd="0" destOrd="0" presId="urn:microsoft.com/office/officeart/2005/8/layout/radial4"/>
    <dgm:cxn modelId="{B8DEE203-1872-4E95-9D46-1698F20FEA1F}" srcId="{BBF4559A-2C5A-4006-8F91-CE9587052518}" destId="{E85799C2-8A4D-4F00-A88C-028AC05893D8}" srcOrd="5" destOrd="0" parTransId="{D78F5E09-C839-433E-900E-A75DDCC3945D}" sibTransId="{CB858FB7-E2E9-40F5-95C8-11A0190F298F}"/>
    <dgm:cxn modelId="{839E987D-86D9-4F50-A523-4322FB86138F}" type="presOf" srcId="{E85799C2-8A4D-4F00-A88C-028AC05893D8}" destId="{BC585917-068A-4AFC-9247-8A468F7C242D}" srcOrd="0" destOrd="0" presId="urn:microsoft.com/office/officeart/2005/8/layout/radial4"/>
    <dgm:cxn modelId="{A7A4D5FB-437D-4F0E-BD82-271CB6C28A49}" srcId="{BBF4559A-2C5A-4006-8F91-CE9587052518}" destId="{930E8A05-AB2F-4E68-B67F-0632958DBE28}" srcOrd="3" destOrd="0" parTransId="{10E5D15A-3F69-401C-A2B0-562D1E0E3314}" sibTransId="{59719158-5231-4E14-A6AF-8F8AE89CA524}"/>
    <dgm:cxn modelId="{A68E9F4D-1352-46CC-86B2-25DE70BD28E4}" type="presOf" srcId="{D78F5E09-C839-433E-900E-A75DDCC3945D}" destId="{82B8742F-218E-43D7-BBB4-8EB172E55BA5}" srcOrd="0" destOrd="0" presId="urn:microsoft.com/office/officeart/2005/8/layout/radial4"/>
    <dgm:cxn modelId="{F4E84B85-0F31-42B1-A80D-750B05D393CD}" srcId="{BBF4559A-2C5A-4006-8F91-CE9587052518}" destId="{1F21FC80-FAC1-45E8-9993-DB49E39B40CE}" srcOrd="1" destOrd="0" parTransId="{ED4B63F2-92DC-46B3-AC03-C5F926E82F7E}" sibTransId="{B2774FE5-E648-4A7C-8744-A0EBBD1D9921}"/>
    <dgm:cxn modelId="{60CBD19B-2DDD-4410-B1CF-CB71D8C8A376}" srcId="{BBF4559A-2C5A-4006-8F91-CE9587052518}" destId="{DC6624FA-14FB-426D-B6CD-8C531FBD731D}" srcOrd="0" destOrd="0" parTransId="{63D903DF-DF65-4BCF-84B4-60CEAD443A66}" sibTransId="{D0018FD7-5BFA-41D3-8F15-28253342539F}"/>
    <dgm:cxn modelId="{1D6506C8-2C0F-40EC-AB5F-864988AA23FD}" type="presOf" srcId="{0B7E3A81-3CE2-490C-A89B-6BCF581E6879}" destId="{68D67D43-F695-4B70-9904-856EA0824A2C}" srcOrd="0" destOrd="0" presId="urn:microsoft.com/office/officeart/2005/8/layout/radial4"/>
    <dgm:cxn modelId="{0498DD4F-879B-4D90-BFC4-A609C4FA178A}" type="presOf" srcId="{F9705010-F66D-4595-B8B2-06C665CA689F}" destId="{7DE61004-0599-4E97-AB1A-E18267857E12}" srcOrd="0" destOrd="0" presId="urn:microsoft.com/office/officeart/2005/8/layout/radial4"/>
    <dgm:cxn modelId="{68D5B924-BD6D-49B3-867D-32401E4694FA}" type="presOf" srcId="{10E5D15A-3F69-401C-A2B0-562D1E0E3314}" destId="{3B76410B-6ED8-487C-8AF5-6C469A04F95C}" srcOrd="0" destOrd="0" presId="urn:microsoft.com/office/officeart/2005/8/layout/radial4"/>
    <dgm:cxn modelId="{91932440-EDA7-4A23-ACA6-0FF2D1961A52}" type="presOf" srcId="{63D903DF-DF65-4BCF-84B4-60CEAD443A66}" destId="{DD95EA13-87CC-4F68-99FE-67A009C072A6}" srcOrd="0" destOrd="0" presId="urn:microsoft.com/office/officeart/2005/8/layout/radial4"/>
    <dgm:cxn modelId="{380E8382-FFA4-41F0-9E45-584E558D8F1B}" type="presOf" srcId="{930E8A05-AB2F-4E68-B67F-0632958DBE28}" destId="{819E6EEA-33B3-4504-B5F1-3DFC7C86C0CC}" srcOrd="0" destOrd="0" presId="urn:microsoft.com/office/officeart/2005/8/layout/radial4"/>
    <dgm:cxn modelId="{3C0730A4-3AB0-4FFC-AB48-52244A189893}" srcId="{BBF4559A-2C5A-4006-8F91-CE9587052518}" destId="{F9705010-F66D-4595-B8B2-06C665CA689F}" srcOrd="2" destOrd="0" parTransId="{3F1B2773-15DF-4391-B5C7-7268FBEF115B}" sibTransId="{B161A5A1-F898-4724-872B-A61C5EDA8C0D}"/>
    <dgm:cxn modelId="{13419063-6310-49AF-B32A-5AEA300AA4C0}" type="presOf" srcId="{1F21FC80-FAC1-45E8-9993-DB49E39B40CE}" destId="{39122ADC-A79A-48D6-869C-35DE665C5C5E}" srcOrd="0" destOrd="0" presId="urn:microsoft.com/office/officeart/2005/8/layout/radial4"/>
    <dgm:cxn modelId="{8F61FCD9-2829-4E6B-82ED-55F32F7A0989}" type="presOf" srcId="{ED4B63F2-92DC-46B3-AC03-C5F926E82F7E}" destId="{7F501A0D-20FC-48D9-8189-849B31608138}" srcOrd="0" destOrd="0" presId="urn:microsoft.com/office/officeart/2005/8/layout/radial4"/>
    <dgm:cxn modelId="{50E198D5-02A1-47EC-84AA-291BFC96729C}" srcId="{0B7E3A81-3CE2-490C-A89B-6BCF581E6879}" destId="{BBF4559A-2C5A-4006-8F91-CE9587052518}" srcOrd="0" destOrd="0" parTransId="{4C002EE4-DA6C-4C0B-B8F5-CCE8EB81959C}" sibTransId="{4EB5EAF1-8A12-45A5-AF00-9005200CC37A}"/>
    <dgm:cxn modelId="{41F27708-A664-4C53-A13F-C9B158851E03}" type="presOf" srcId="{DC6624FA-14FB-426D-B6CD-8C531FBD731D}" destId="{2D598989-E2E8-4D97-A36A-DFD5256970DA}" srcOrd="0" destOrd="0" presId="urn:microsoft.com/office/officeart/2005/8/layout/radial4"/>
    <dgm:cxn modelId="{8F53CC53-9A4A-4354-A47E-518A77825331}" type="presOf" srcId="{7D5524AE-BE02-4E3B-B1A0-6F5FB0668755}" destId="{2066E4CC-BCA4-44AF-A6A8-259690166516}" srcOrd="0" destOrd="0" presId="urn:microsoft.com/office/officeart/2005/8/layout/radial4"/>
    <dgm:cxn modelId="{16CE69F2-39C0-4B4D-8034-ED6BEDAF8379}" srcId="{BBF4559A-2C5A-4006-8F91-CE9587052518}" destId="{7D5524AE-BE02-4E3B-B1A0-6F5FB0668755}" srcOrd="4" destOrd="0" parTransId="{1DFCAD42-8C88-4DB5-A2D0-1169C6D2AF79}" sibTransId="{6E02D250-CFDF-4D8E-92C9-5F02DC4E1BB6}"/>
    <dgm:cxn modelId="{926B2063-460A-48CE-B7A6-A7CEE2F0B2AA}" type="presParOf" srcId="{68D67D43-F695-4B70-9904-856EA0824A2C}" destId="{E5898A6C-283D-47BC-8F15-DB588CA14DD4}" srcOrd="0" destOrd="0" presId="urn:microsoft.com/office/officeart/2005/8/layout/radial4"/>
    <dgm:cxn modelId="{9F219B9C-8C7E-44E9-9E58-B05A68AB6ABF}" type="presParOf" srcId="{68D67D43-F695-4B70-9904-856EA0824A2C}" destId="{DD95EA13-87CC-4F68-99FE-67A009C072A6}" srcOrd="1" destOrd="0" presId="urn:microsoft.com/office/officeart/2005/8/layout/radial4"/>
    <dgm:cxn modelId="{172C2103-8CE0-4E5A-BE3A-4212233F0113}" type="presParOf" srcId="{68D67D43-F695-4B70-9904-856EA0824A2C}" destId="{2D598989-E2E8-4D97-A36A-DFD5256970DA}" srcOrd="2" destOrd="0" presId="urn:microsoft.com/office/officeart/2005/8/layout/radial4"/>
    <dgm:cxn modelId="{FC614357-BF02-4081-9D5E-6C3B8D571DA0}" type="presParOf" srcId="{68D67D43-F695-4B70-9904-856EA0824A2C}" destId="{7F501A0D-20FC-48D9-8189-849B31608138}" srcOrd="3" destOrd="0" presId="urn:microsoft.com/office/officeart/2005/8/layout/radial4"/>
    <dgm:cxn modelId="{610122D2-4AAB-4D45-9968-2ECB76803AF9}" type="presParOf" srcId="{68D67D43-F695-4B70-9904-856EA0824A2C}" destId="{39122ADC-A79A-48D6-869C-35DE665C5C5E}" srcOrd="4" destOrd="0" presId="urn:microsoft.com/office/officeart/2005/8/layout/radial4"/>
    <dgm:cxn modelId="{D0C0F8A4-12D1-41C7-BF0F-5815AE18D594}" type="presParOf" srcId="{68D67D43-F695-4B70-9904-856EA0824A2C}" destId="{DC481DC5-7CD2-4A1E-A7B2-C1A23A32B566}" srcOrd="5" destOrd="0" presId="urn:microsoft.com/office/officeart/2005/8/layout/radial4"/>
    <dgm:cxn modelId="{6650F4BF-316A-45F5-B858-398548A7C898}" type="presParOf" srcId="{68D67D43-F695-4B70-9904-856EA0824A2C}" destId="{7DE61004-0599-4E97-AB1A-E18267857E12}" srcOrd="6" destOrd="0" presId="urn:microsoft.com/office/officeart/2005/8/layout/radial4"/>
    <dgm:cxn modelId="{2F9472A1-C871-4F3F-BFE1-07A0C37C8C50}" type="presParOf" srcId="{68D67D43-F695-4B70-9904-856EA0824A2C}" destId="{3B76410B-6ED8-487C-8AF5-6C469A04F95C}" srcOrd="7" destOrd="0" presId="urn:microsoft.com/office/officeart/2005/8/layout/radial4"/>
    <dgm:cxn modelId="{EDD4890F-540F-4D50-845A-AC8F30F0F8DE}" type="presParOf" srcId="{68D67D43-F695-4B70-9904-856EA0824A2C}" destId="{819E6EEA-33B3-4504-B5F1-3DFC7C86C0CC}" srcOrd="8" destOrd="0" presId="urn:microsoft.com/office/officeart/2005/8/layout/radial4"/>
    <dgm:cxn modelId="{1CB54710-78EA-416C-BDF5-B436749631C4}" type="presParOf" srcId="{68D67D43-F695-4B70-9904-856EA0824A2C}" destId="{3F1CD6CE-DFFB-4054-8E4D-67A9EFB249D5}" srcOrd="9" destOrd="0" presId="urn:microsoft.com/office/officeart/2005/8/layout/radial4"/>
    <dgm:cxn modelId="{ADE438C2-9FDD-4383-8A5B-912BDCE6004A}" type="presParOf" srcId="{68D67D43-F695-4B70-9904-856EA0824A2C}" destId="{2066E4CC-BCA4-44AF-A6A8-259690166516}" srcOrd="10" destOrd="0" presId="urn:microsoft.com/office/officeart/2005/8/layout/radial4"/>
    <dgm:cxn modelId="{B686A69C-6BF6-421E-8022-DBF354EEBE32}" type="presParOf" srcId="{68D67D43-F695-4B70-9904-856EA0824A2C}" destId="{82B8742F-218E-43D7-BBB4-8EB172E55BA5}" srcOrd="11" destOrd="0" presId="urn:microsoft.com/office/officeart/2005/8/layout/radial4"/>
    <dgm:cxn modelId="{86EFBC0B-4043-4DDF-A7BF-FCDDF109E3E7}" type="presParOf" srcId="{68D67D43-F695-4B70-9904-856EA0824A2C}" destId="{BC585917-068A-4AFC-9247-8A468F7C242D}"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BA1BA9-29D8-42FC-9A1B-F12D9C476C93}" type="doc">
      <dgm:prSet loTypeId="urn:microsoft.com/office/officeart/2005/8/layout/chart3" loCatId="cycle" qsTypeId="urn:microsoft.com/office/officeart/2005/8/quickstyle/simple1" qsCatId="simple" csTypeId="urn:microsoft.com/office/officeart/2005/8/colors/colorful5" csCatId="colorful" phldr="1"/>
      <dgm:spPr/>
    </dgm:pt>
    <dgm:pt modelId="{C5B09D4A-1892-49FF-B5E1-F9F4452FB1D6}">
      <dgm:prSet phldrT="[Text]"/>
      <dgm:spPr/>
      <dgm:t>
        <a:bodyPr/>
        <a:lstStyle/>
        <a:p>
          <a:r>
            <a:rPr lang="en-US">
              <a:solidFill>
                <a:sysClr val="windowText" lastClr="000000"/>
              </a:solidFill>
            </a:rPr>
            <a:t>Nutrients</a:t>
          </a:r>
        </a:p>
      </dgm:t>
    </dgm:pt>
    <dgm:pt modelId="{A18893CC-EFC4-4203-BFE7-759576D62941}" type="parTrans" cxnId="{BA65DA46-10A1-4E0A-B45A-9E03093B6C85}">
      <dgm:prSet/>
      <dgm:spPr/>
      <dgm:t>
        <a:bodyPr/>
        <a:lstStyle/>
        <a:p>
          <a:endParaRPr lang="en-US"/>
        </a:p>
      </dgm:t>
    </dgm:pt>
    <dgm:pt modelId="{BDE1C1BB-2343-41F5-8A3D-31B458BC4244}" type="sibTrans" cxnId="{BA65DA46-10A1-4E0A-B45A-9E03093B6C85}">
      <dgm:prSet/>
      <dgm:spPr/>
      <dgm:t>
        <a:bodyPr/>
        <a:lstStyle/>
        <a:p>
          <a:endParaRPr lang="en-US"/>
        </a:p>
      </dgm:t>
    </dgm:pt>
    <dgm:pt modelId="{0F92333D-C89A-4BA5-88EE-33FACB0D8CD3}">
      <dgm:prSet phldrT="[Text]"/>
      <dgm:spPr/>
      <dgm:t>
        <a:bodyPr/>
        <a:lstStyle/>
        <a:p>
          <a:r>
            <a:rPr lang="en-US">
              <a:solidFill>
                <a:sysClr val="windowText" lastClr="000000"/>
              </a:solidFill>
            </a:rPr>
            <a:t>Healthy Waters for Health Fish &amp; Wildlife</a:t>
          </a:r>
        </a:p>
      </dgm:t>
    </dgm:pt>
    <dgm:pt modelId="{D98EF66A-5688-4C9B-88A9-10596500E28D}" type="parTrans" cxnId="{85F19F6C-EE51-4BE6-AB9E-856E123D4E3F}">
      <dgm:prSet/>
      <dgm:spPr/>
      <dgm:t>
        <a:bodyPr/>
        <a:lstStyle/>
        <a:p>
          <a:endParaRPr lang="en-US"/>
        </a:p>
      </dgm:t>
    </dgm:pt>
    <dgm:pt modelId="{00F83167-A30E-4472-BFDC-7A040491F608}" type="sibTrans" cxnId="{85F19F6C-EE51-4BE6-AB9E-856E123D4E3F}">
      <dgm:prSet/>
      <dgm:spPr/>
      <dgm:t>
        <a:bodyPr/>
        <a:lstStyle/>
        <a:p>
          <a:endParaRPr lang="en-US"/>
        </a:p>
      </dgm:t>
    </dgm:pt>
    <dgm:pt modelId="{7037A085-F16D-4692-9E3D-2B9F36115775}">
      <dgm:prSet phldrT="[Text]"/>
      <dgm:spPr/>
      <dgm:t>
        <a:bodyPr/>
        <a:lstStyle/>
        <a:p>
          <a:r>
            <a:rPr lang="en-US">
              <a:solidFill>
                <a:sysClr val="windowText" lastClr="000000"/>
              </a:solidFill>
            </a:rPr>
            <a:t>Stormwater</a:t>
          </a:r>
        </a:p>
      </dgm:t>
    </dgm:pt>
    <dgm:pt modelId="{B391C390-B59C-4A1D-9B3F-235A50A214B7}" type="parTrans" cxnId="{4B51A8D0-075C-466A-ADCB-9EA4E6B71CBF}">
      <dgm:prSet/>
      <dgm:spPr/>
      <dgm:t>
        <a:bodyPr/>
        <a:lstStyle/>
        <a:p>
          <a:endParaRPr lang="en-US"/>
        </a:p>
      </dgm:t>
    </dgm:pt>
    <dgm:pt modelId="{BCA8F4AA-0F78-48EA-91E0-829FDC5C27D6}" type="sibTrans" cxnId="{4B51A8D0-075C-466A-ADCB-9EA4E6B71CBF}">
      <dgm:prSet/>
      <dgm:spPr/>
      <dgm:t>
        <a:bodyPr/>
        <a:lstStyle/>
        <a:p>
          <a:endParaRPr lang="en-US"/>
        </a:p>
      </dgm:t>
    </dgm:pt>
    <dgm:pt modelId="{A18FCC71-1E85-4190-BBEF-2C9D1E18A131}">
      <dgm:prSet phldrT="[Text]"/>
      <dgm:spPr/>
      <dgm:t>
        <a:bodyPr/>
        <a:lstStyle/>
        <a:p>
          <a:r>
            <a:rPr lang="en-US">
              <a:solidFill>
                <a:sysClr val="windowText" lastClr="000000"/>
              </a:solidFill>
            </a:rPr>
            <a:t>Coastal Embayments</a:t>
          </a:r>
        </a:p>
      </dgm:t>
    </dgm:pt>
    <dgm:pt modelId="{6A2212BC-E01C-432C-B394-C5650E716432}" type="parTrans" cxnId="{D5890409-BF13-434E-9CF9-659ABF57A516}">
      <dgm:prSet/>
      <dgm:spPr/>
      <dgm:t>
        <a:bodyPr/>
        <a:lstStyle/>
        <a:p>
          <a:endParaRPr lang="en-US"/>
        </a:p>
      </dgm:t>
    </dgm:pt>
    <dgm:pt modelId="{645FEDFE-B47C-4D09-B4C9-186FFE4F7480}" type="sibTrans" cxnId="{D5890409-BF13-434E-9CF9-659ABF57A516}">
      <dgm:prSet/>
      <dgm:spPr/>
      <dgm:t>
        <a:bodyPr/>
        <a:lstStyle/>
        <a:p>
          <a:endParaRPr lang="en-US"/>
        </a:p>
      </dgm:t>
    </dgm:pt>
    <dgm:pt modelId="{68277912-2458-4602-A90F-CFF0C38FDACB}">
      <dgm:prSet phldrT="[Text]"/>
      <dgm:spPr/>
      <dgm:t>
        <a:bodyPr/>
        <a:lstStyle/>
        <a:p>
          <a:r>
            <a:rPr lang="en-US">
              <a:solidFill>
                <a:sysClr val="windowText" lastClr="000000"/>
              </a:solidFill>
            </a:rPr>
            <a:t>Swimming &amp; Shellfishing</a:t>
          </a:r>
        </a:p>
      </dgm:t>
    </dgm:pt>
    <dgm:pt modelId="{470650AD-4A2F-4182-AA80-DA8F5C18D71C}" type="parTrans" cxnId="{A8CBCEC9-7B73-4037-AE50-F9D8CA488283}">
      <dgm:prSet/>
      <dgm:spPr/>
      <dgm:t>
        <a:bodyPr/>
        <a:lstStyle/>
        <a:p>
          <a:endParaRPr lang="en-US"/>
        </a:p>
      </dgm:t>
    </dgm:pt>
    <dgm:pt modelId="{81EFA95C-7DCE-4E7A-9FD5-9F7206AFFDDA}" type="sibTrans" cxnId="{A8CBCEC9-7B73-4037-AE50-F9D8CA488283}">
      <dgm:prSet/>
      <dgm:spPr/>
      <dgm:t>
        <a:bodyPr/>
        <a:lstStyle/>
        <a:p>
          <a:endParaRPr lang="en-US"/>
        </a:p>
      </dgm:t>
    </dgm:pt>
    <dgm:pt modelId="{879B402F-D772-4510-8E1D-82D3E98C9F82}" type="pres">
      <dgm:prSet presAssocID="{60BA1BA9-29D8-42FC-9A1B-F12D9C476C93}" presName="compositeShape" presStyleCnt="0">
        <dgm:presLayoutVars>
          <dgm:chMax val="7"/>
          <dgm:dir/>
          <dgm:resizeHandles val="exact"/>
        </dgm:presLayoutVars>
      </dgm:prSet>
      <dgm:spPr/>
    </dgm:pt>
    <dgm:pt modelId="{DFE114E0-3765-41DC-AE73-91D2C7724891}" type="pres">
      <dgm:prSet presAssocID="{60BA1BA9-29D8-42FC-9A1B-F12D9C476C93}" presName="wedge1" presStyleLbl="node1" presStyleIdx="0" presStyleCnt="5" custScaleY="98926" custLinFactNeighborX="-3685" custLinFactNeighborY="4535"/>
      <dgm:spPr/>
      <dgm:t>
        <a:bodyPr/>
        <a:lstStyle/>
        <a:p>
          <a:endParaRPr lang="en-US"/>
        </a:p>
      </dgm:t>
    </dgm:pt>
    <dgm:pt modelId="{12AB2C31-9833-4042-A4CD-CC2F4B57B608}" type="pres">
      <dgm:prSet presAssocID="{60BA1BA9-29D8-42FC-9A1B-F12D9C476C93}" presName="wedge1Tx" presStyleLbl="node1" presStyleIdx="0" presStyleCnt="5">
        <dgm:presLayoutVars>
          <dgm:chMax val="0"/>
          <dgm:chPref val="0"/>
          <dgm:bulletEnabled val="1"/>
        </dgm:presLayoutVars>
      </dgm:prSet>
      <dgm:spPr/>
      <dgm:t>
        <a:bodyPr/>
        <a:lstStyle/>
        <a:p>
          <a:endParaRPr lang="en-US"/>
        </a:p>
      </dgm:t>
    </dgm:pt>
    <dgm:pt modelId="{4BE467C3-EAE7-4E96-AA3F-E902DDC744AE}" type="pres">
      <dgm:prSet presAssocID="{60BA1BA9-29D8-42FC-9A1B-F12D9C476C93}" presName="wedge2" presStyleLbl="node1" presStyleIdx="1" presStyleCnt="5"/>
      <dgm:spPr/>
      <dgm:t>
        <a:bodyPr/>
        <a:lstStyle/>
        <a:p>
          <a:endParaRPr lang="en-US"/>
        </a:p>
      </dgm:t>
    </dgm:pt>
    <dgm:pt modelId="{5F577914-7DEF-452F-B4E6-E8ABB28AE0DD}" type="pres">
      <dgm:prSet presAssocID="{60BA1BA9-29D8-42FC-9A1B-F12D9C476C93}" presName="wedge2Tx" presStyleLbl="node1" presStyleIdx="1" presStyleCnt="5">
        <dgm:presLayoutVars>
          <dgm:chMax val="0"/>
          <dgm:chPref val="0"/>
          <dgm:bulletEnabled val="1"/>
        </dgm:presLayoutVars>
      </dgm:prSet>
      <dgm:spPr/>
      <dgm:t>
        <a:bodyPr/>
        <a:lstStyle/>
        <a:p>
          <a:endParaRPr lang="en-US"/>
        </a:p>
      </dgm:t>
    </dgm:pt>
    <dgm:pt modelId="{1CD04E3E-CCB0-4FAE-A7D0-BE9A8A450611}" type="pres">
      <dgm:prSet presAssocID="{60BA1BA9-29D8-42FC-9A1B-F12D9C476C93}" presName="wedge3" presStyleLbl="node1" presStyleIdx="2" presStyleCnt="5"/>
      <dgm:spPr/>
      <dgm:t>
        <a:bodyPr/>
        <a:lstStyle/>
        <a:p>
          <a:endParaRPr lang="en-US"/>
        </a:p>
      </dgm:t>
    </dgm:pt>
    <dgm:pt modelId="{BFD7F99C-EF84-4F1E-AEC8-4FA1DF3FE1F7}" type="pres">
      <dgm:prSet presAssocID="{60BA1BA9-29D8-42FC-9A1B-F12D9C476C93}" presName="wedge3Tx" presStyleLbl="node1" presStyleIdx="2" presStyleCnt="5">
        <dgm:presLayoutVars>
          <dgm:chMax val="0"/>
          <dgm:chPref val="0"/>
          <dgm:bulletEnabled val="1"/>
        </dgm:presLayoutVars>
      </dgm:prSet>
      <dgm:spPr/>
      <dgm:t>
        <a:bodyPr/>
        <a:lstStyle/>
        <a:p>
          <a:endParaRPr lang="en-US"/>
        </a:p>
      </dgm:t>
    </dgm:pt>
    <dgm:pt modelId="{70F326E9-4BCD-400D-ADEF-682A9A5D8770}" type="pres">
      <dgm:prSet presAssocID="{60BA1BA9-29D8-42FC-9A1B-F12D9C476C93}" presName="wedge4" presStyleLbl="node1" presStyleIdx="3" presStyleCnt="5"/>
      <dgm:spPr/>
      <dgm:t>
        <a:bodyPr/>
        <a:lstStyle/>
        <a:p>
          <a:endParaRPr lang="en-US"/>
        </a:p>
      </dgm:t>
    </dgm:pt>
    <dgm:pt modelId="{839A09F0-973B-409B-BDFA-89534D76A0CC}" type="pres">
      <dgm:prSet presAssocID="{60BA1BA9-29D8-42FC-9A1B-F12D9C476C93}" presName="wedge4Tx" presStyleLbl="node1" presStyleIdx="3" presStyleCnt="5">
        <dgm:presLayoutVars>
          <dgm:chMax val="0"/>
          <dgm:chPref val="0"/>
          <dgm:bulletEnabled val="1"/>
        </dgm:presLayoutVars>
      </dgm:prSet>
      <dgm:spPr/>
      <dgm:t>
        <a:bodyPr/>
        <a:lstStyle/>
        <a:p>
          <a:endParaRPr lang="en-US"/>
        </a:p>
      </dgm:t>
    </dgm:pt>
    <dgm:pt modelId="{78F662EE-5FDE-4A56-8351-EDC731F0F89B}" type="pres">
      <dgm:prSet presAssocID="{60BA1BA9-29D8-42FC-9A1B-F12D9C476C93}" presName="wedge5" presStyleLbl="node1" presStyleIdx="4" presStyleCnt="5"/>
      <dgm:spPr/>
      <dgm:t>
        <a:bodyPr/>
        <a:lstStyle/>
        <a:p>
          <a:endParaRPr lang="en-US"/>
        </a:p>
      </dgm:t>
    </dgm:pt>
    <dgm:pt modelId="{B8D1E9DE-60F5-4D7E-8D68-3D8A653AAFD7}" type="pres">
      <dgm:prSet presAssocID="{60BA1BA9-29D8-42FC-9A1B-F12D9C476C93}" presName="wedge5Tx" presStyleLbl="node1" presStyleIdx="4" presStyleCnt="5">
        <dgm:presLayoutVars>
          <dgm:chMax val="0"/>
          <dgm:chPref val="0"/>
          <dgm:bulletEnabled val="1"/>
        </dgm:presLayoutVars>
      </dgm:prSet>
      <dgm:spPr/>
      <dgm:t>
        <a:bodyPr/>
        <a:lstStyle/>
        <a:p>
          <a:endParaRPr lang="en-US"/>
        </a:p>
      </dgm:t>
    </dgm:pt>
  </dgm:ptLst>
  <dgm:cxnLst>
    <dgm:cxn modelId="{B13E8E4C-91CC-409F-ACFC-24D6EDBD6216}" type="presOf" srcId="{0F92333D-C89A-4BA5-88EE-33FACB0D8CD3}" destId="{5F577914-7DEF-452F-B4E6-E8ABB28AE0DD}" srcOrd="1" destOrd="0" presId="urn:microsoft.com/office/officeart/2005/8/layout/chart3"/>
    <dgm:cxn modelId="{D3CD4CFB-DF1E-4ACD-8DCE-03484F59DED4}" type="presOf" srcId="{7037A085-F16D-4692-9E3D-2B9F36115775}" destId="{BFD7F99C-EF84-4F1E-AEC8-4FA1DF3FE1F7}" srcOrd="1" destOrd="0" presId="urn:microsoft.com/office/officeart/2005/8/layout/chart3"/>
    <dgm:cxn modelId="{D5890409-BF13-434E-9CF9-659ABF57A516}" srcId="{60BA1BA9-29D8-42FC-9A1B-F12D9C476C93}" destId="{A18FCC71-1E85-4190-BBEF-2C9D1E18A131}" srcOrd="3" destOrd="0" parTransId="{6A2212BC-E01C-432C-B394-C5650E716432}" sibTransId="{645FEDFE-B47C-4D09-B4C9-186FFE4F7480}"/>
    <dgm:cxn modelId="{5BDFEC66-8EB7-4F42-B76C-13A0F1C2999B}" type="presOf" srcId="{A18FCC71-1E85-4190-BBEF-2C9D1E18A131}" destId="{839A09F0-973B-409B-BDFA-89534D76A0CC}" srcOrd="1" destOrd="0" presId="urn:microsoft.com/office/officeart/2005/8/layout/chart3"/>
    <dgm:cxn modelId="{BA65DA46-10A1-4E0A-B45A-9E03093B6C85}" srcId="{60BA1BA9-29D8-42FC-9A1B-F12D9C476C93}" destId="{C5B09D4A-1892-49FF-B5E1-F9F4452FB1D6}" srcOrd="0" destOrd="0" parTransId="{A18893CC-EFC4-4203-BFE7-759576D62941}" sibTransId="{BDE1C1BB-2343-41F5-8A3D-31B458BC4244}"/>
    <dgm:cxn modelId="{17D35A32-F751-4166-B62C-2F3AA82DB78D}" type="presOf" srcId="{0F92333D-C89A-4BA5-88EE-33FACB0D8CD3}" destId="{4BE467C3-EAE7-4E96-AA3F-E902DDC744AE}" srcOrd="0" destOrd="0" presId="urn:microsoft.com/office/officeart/2005/8/layout/chart3"/>
    <dgm:cxn modelId="{EAF8CFC1-126C-4C7C-8489-D9FD55B38788}" type="presOf" srcId="{C5B09D4A-1892-49FF-B5E1-F9F4452FB1D6}" destId="{12AB2C31-9833-4042-A4CD-CC2F4B57B608}" srcOrd="1" destOrd="0" presId="urn:microsoft.com/office/officeart/2005/8/layout/chart3"/>
    <dgm:cxn modelId="{2AB720CA-1EF1-487D-8436-B30F1EBBBCCF}" type="presOf" srcId="{68277912-2458-4602-A90F-CFF0C38FDACB}" destId="{78F662EE-5FDE-4A56-8351-EDC731F0F89B}" srcOrd="0" destOrd="0" presId="urn:microsoft.com/office/officeart/2005/8/layout/chart3"/>
    <dgm:cxn modelId="{A9CE2517-AE23-4062-9B7A-0E6179817BD1}" type="presOf" srcId="{68277912-2458-4602-A90F-CFF0C38FDACB}" destId="{B8D1E9DE-60F5-4D7E-8D68-3D8A653AAFD7}" srcOrd="1" destOrd="0" presId="urn:microsoft.com/office/officeart/2005/8/layout/chart3"/>
    <dgm:cxn modelId="{F7C72449-D373-41A5-9664-192E222F911B}" type="presOf" srcId="{7037A085-F16D-4692-9E3D-2B9F36115775}" destId="{1CD04E3E-CCB0-4FAE-A7D0-BE9A8A450611}" srcOrd="0" destOrd="0" presId="urn:microsoft.com/office/officeart/2005/8/layout/chart3"/>
    <dgm:cxn modelId="{4B51A8D0-075C-466A-ADCB-9EA4E6B71CBF}" srcId="{60BA1BA9-29D8-42FC-9A1B-F12D9C476C93}" destId="{7037A085-F16D-4692-9E3D-2B9F36115775}" srcOrd="2" destOrd="0" parTransId="{B391C390-B59C-4A1D-9B3F-235A50A214B7}" sibTransId="{BCA8F4AA-0F78-48EA-91E0-829FDC5C27D6}"/>
    <dgm:cxn modelId="{E8AFA6E2-3E80-4A1D-9AF4-538D63167128}" type="presOf" srcId="{C5B09D4A-1892-49FF-B5E1-F9F4452FB1D6}" destId="{DFE114E0-3765-41DC-AE73-91D2C7724891}" srcOrd="0" destOrd="0" presId="urn:microsoft.com/office/officeart/2005/8/layout/chart3"/>
    <dgm:cxn modelId="{A8CBCEC9-7B73-4037-AE50-F9D8CA488283}" srcId="{60BA1BA9-29D8-42FC-9A1B-F12D9C476C93}" destId="{68277912-2458-4602-A90F-CFF0C38FDACB}" srcOrd="4" destOrd="0" parTransId="{470650AD-4A2F-4182-AA80-DA8F5C18D71C}" sibTransId="{81EFA95C-7DCE-4E7A-9FD5-9F7206AFFDDA}"/>
    <dgm:cxn modelId="{85F19F6C-EE51-4BE6-AB9E-856E123D4E3F}" srcId="{60BA1BA9-29D8-42FC-9A1B-F12D9C476C93}" destId="{0F92333D-C89A-4BA5-88EE-33FACB0D8CD3}" srcOrd="1" destOrd="0" parTransId="{D98EF66A-5688-4C9B-88A9-10596500E28D}" sibTransId="{00F83167-A30E-4472-BFDC-7A040491F608}"/>
    <dgm:cxn modelId="{6471320B-8350-4A55-9522-925663BC931D}" type="presOf" srcId="{60BA1BA9-29D8-42FC-9A1B-F12D9C476C93}" destId="{879B402F-D772-4510-8E1D-82D3E98C9F82}" srcOrd="0" destOrd="0" presId="urn:microsoft.com/office/officeart/2005/8/layout/chart3"/>
    <dgm:cxn modelId="{7B28C791-C1D8-461E-B5AE-8487DBB3BFEB}" type="presOf" srcId="{A18FCC71-1E85-4190-BBEF-2C9D1E18A131}" destId="{70F326E9-4BCD-400D-ADEF-682A9A5D8770}" srcOrd="0" destOrd="0" presId="urn:microsoft.com/office/officeart/2005/8/layout/chart3"/>
    <dgm:cxn modelId="{EDC2428D-E8C9-407A-B390-6521C18C5191}" type="presParOf" srcId="{879B402F-D772-4510-8E1D-82D3E98C9F82}" destId="{DFE114E0-3765-41DC-AE73-91D2C7724891}" srcOrd="0" destOrd="0" presId="urn:microsoft.com/office/officeart/2005/8/layout/chart3"/>
    <dgm:cxn modelId="{66F96841-3119-4CB8-AB76-E6D1AF283C93}" type="presParOf" srcId="{879B402F-D772-4510-8E1D-82D3E98C9F82}" destId="{12AB2C31-9833-4042-A4CD-CC2F4B57B608}" srcOrd="1" destOrd="0" presId="urn:microsoft.com/office/officeart/2005/8/layout/chart3"/>
    <dgm:cxn modelId="{FFBE09A8-1D83-4498-AB84-B1C6D86B0CFE}" type="presParOf" srcId="{879B402F-D772-4510-8E1D-82D3E98C9F82}" destId="{4BE467C3-EAE7-4E96-AA3F-E902DDC744AE}" srcOrd="2" destOrd="0" presId="urn:microsoft.com/office/officeart/2005/8/layout/chart3"/>
    <dgm:cxn modelId="{D535072C-1613-4670-BD48-CA9A1566F10C}" type="presParOf" srcId="{879B402F-D772-4510-8E1D-82D3E98C9F82}" destId="{5F577914-7DEF-452F-B4E6-E8ABB28AE0DD}" srcOrd="3" destOrd="0" presId="urn:microsoft.com/office/officeart/2005/8/layout/chart3"/>
    <dgm:cxn modelId="{1119F5FB-1ED1-4D5A-BC2D-88BAED43066C}" type="presParOf" srcId="{879B402F-D772-4510-8E1D-82D3E98C9F82}" destId="{1CD04E3E-CCB0-4FAE-A7D0-BE9A8A450611}" srcOrd="4" destOrd="0" presId="urn:microsoft.com/office/officeart/2005/8/layout/chart3"/>
    <dgm:cxn modelId="{ADC59F99-9F49-4390-84EC-EC38223E6020}" type="presParOf" srcId="{879B402F-D772-4510-8E1D-82D3E98C9F82}" destId="{BFD7F99C-EF84-4F1E-AEC8-4FA1DF3FE1F7}" srcOrd="5" destOrd="0" presId="urn:microsoft.com/office/officeart/2005/8/layout/chart3"/>
    <dgm:cxn modelId="{50EEDAB3-5271-4B6D-A9AD-BD47A4BB0EBE}" type="presParOf" srcId="{879B402F-D772-4510-8E1D-82D3E98C9F82}" destId="{70F326E9-4BCD-400D-ADEF-682A9A5D8770}" srcOrd="6" destOrd="0" presId="urn:microsoft.com/office/officeart/2005/8/layout/chart3"/>
    <dgm:cxn modelId="{BFE91D1F-08B5-47B0-A959-3FD2DA55A448}" type="presParOf" srcId="{879B402F-D772-4510-8E1D-82D3E98C9F82}" destId="{839A09F0-973B-409B-BDFA-89534D76A0CC}" srcOrd="7" destOrd="0" presId="urn:microsoft.com/office/officeart/2005/8/layout/chart3"/>
    <dgm:cxn modelId="{A5B9C726-22C4-457E-BB62-A506C1AF90BA}" type="presParOf" srcId="{879B402F-D772-4510-8E1D-82D3E98C9F82}" destId="{78F662EE-5FDE-4A56-8351-EDC731F0F89B}" srcOrd="8" destOrd="0" presId="urn:microsoft.com/office/officeart/2005/8/layout/chart3"/>
    <dgm:cxn modelId="{36FE7F9D-7CB5-4A39-B845-BB55C9CA82CA}" type="presParOf" srcId="{879B402F-D772-4510-8E1D-82D3E98C9F82}" destId="{B8D1E9DE-60F5-4D7E-8D68-3D8A653AAFD7}"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09DB26-68DC-4782-B00E-DD73ED442EFE}"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US"/>
        </a:p>
      </dgm:t>
    </dgm:pt>
    <dgm:pt modelId="{43338100-0C22-4D07-A1A8-1E2608F2A0FA}">
      <dgm:prSet phldrT="[Text]"/>
      <dgm:spPr/>
      <dgm:t>
        <a:bodyPr/>
        <a:lstStyle/>
        <a:p>
          <a:r>
            <a:rPr lang="en-US" dirty="0"/>
            <a:t>Upland Watershed Model</a:t>
          </a:r>
        </a:p>
      </dgm:t>
    </dgm:pt>
    <dgm:pt modelId="{8A1931E1-3C03-42B5-88FB-D0C08DAB9E10}" type="parTrans" cxnId="{1FB7C9B2-BBD5-4A53-8EE3-EB7E89391574}">
      <dgm:prSet/>
      <dgm:spPr/>
      <dgm:t>
        <a:bodyPr/>
        <a:lstStyle/>
        <a:p>
          <a:endParaRPr lang="en-US"/>
        </a:p>
      </dgm:t>
    </dgm:pt>
    <dgm:pt modelId="{9B76A104-182A-40C5-979A-9624C11D53EB}" type="sibTrans" cxnId="{1FB7C9B2-BBD5-4A53-8EE3-EB7E89391574}">
      <dgm:prSet/>
      <dgm:spPr/>
      <dgm:t>
        <a:bodyPr/>
        <a:lstStyle/>
        <a:p>
          <a:endParaRPr lang="en-US"/>
        </a:p>
      </dgm:t>
    </dgm:pt>
    <dgm:pt modelId="{1035C85A-93C1-4C22-A8C7-063EC99AA7D7}">
      <dgm:prSet phldrT="[Text]"/>
      <dgm:spPr/>
      <dgm:t>
        <a:bodyPr/>
        <a:lstStyle/>
        <a:p>
          <a:r>
            <a:rPr lang="en-US" dirty="0"/>
            <a:t>Downstream Watershed Model</a:t>
          </a:r>
        </a:p>
      </dgm:t>
    </dgm:pt>
    <dgm:pt modelId="{1DAAE72E-23B4-4A5B-AFA9-50AC88AF2F9C}" type="parTrans" cxnId="{536DCD4A-B983-4387-9E44-08910441228E}">
      <dgm:prSet/>
      <dgm:spPr/>
      <dgm:t>
        <a:bodyPr/>
        <a:lstStyle/>
        <a:p>
          <a:endParaRPr lang="en-US"/>
        </a:p>
      </dgm:t>
    </dgm:pt>
    <dgm:pt modelId="{21A436A9-281D-4BBF-A9FE-F09E79B4459B}" type="sibTrans" cxnId="{536DCD4A-B983-4387-9E44-08910441228E}">
      <dgm:prSet/>
      <dgm:spPr/>
      <dgm:t>
        <a:bodyPr/>
        <a:lstStyle/>
        <a:p>
          <a:endParaRPr lang="en-US"/>
        </a:p>
      </dgm:t>
    </dgm:pt>
    <dgm:pt modelId="{CB3F3FCA-CB65-48F3-A667-EEEFA70D0A8C}">
      <dgm:prSet phldrT="[Text]"/>
      <dgm:spPr/>
      <dgm:t>
        <a:bodyPr/>
        <a:lstStyle/>
        <a:p>
          <a:r>
            <a:rPr lang="en-US">
              <a:solidFill>
                <a:schemeClr val="tx1"/>
              </a:solidFill>
            </a:rPr>
            <a:t>Hydrologic Simulation Program Fortran (</a:t>
          </a:r>
          <a:r>
            <a:rPr lang="en-US" dirty="0">
              <a:solidFill>
                <a:schemeClr val="tx1"/>
              </a:solidFill>
            </a:rPr>
            <a:t>HSPF)</a:t>
          </a:r>
        </a:p>
      </dgm:t>
    </dgm:pt>
    <dgm:pt modelId="{434A45DE-5898-4BAC-85EA-042D93E8B38A}" type="parTrans" cxnId="{26346ABC-38E0-42CD-8442-9BB6454AC1D3}">
      <dgm:prSet/>
      <dgm:spPr/>
      <dgm:t>
        <a:bodyPr/>
        <a:lstStyle/>
        <a:p>
          <a:endParaRPr lang="en-US"/>
        </a:p>
      </dgm:t>
    </dgm:pt>
    <dgm:pt modelId="{EDC1ACA9-A1F1-40A2-A6A8-77E4A06E8483}" type="sibTrans" cxnId="{26346ABC-38E0-42CD-8442-9BB6454AC1D3}">
      <dgm:prSet/>
      <dgm:spPr/>
      <dgm:t>
        <a:bodyPr/>
        <a:lstStyle/>
        <a:p>
          <a:endParaRPr lang="en-US"/>
        </a:p>
      </dgm:t>
    </dgm:pt>
    <dgm:pt modelId="{F82C5BBD-7D85-443B-87AC-290076991A85}">
      <dgm:prSet phldrT="[Text]"/>
      <dgm:spPr/>
      <dgm:t>
        <a:bodyPr/>
        <a:lstStyle/>
        <a:p>
          <a:r>
            <a:rPr lang="en-US" dirty="0">
              <a:solidFill>
                <a:schemeClr val="tx1"/>
              </a:solidFill>
            </a:rPr>
            <a:t>Tiered Approach to Model Selection</a:t>
          </a:r>
        </a:p>
      </dgm:t>
    </dgm:pt>
    <dgm:pt modelId="{ED85E6DC-C09F-4177-BF50-5AF7803A6CBE}" type="parTrans" cxnId="{DF5BB3AA-D38F-4C2D-AFDE-E85F79D41C00}">
      <dgm:prSet/>
      <dgm:spPr/>
      <dgm:t>
        <a:bodyPr/>
        <a:lstStyle/>
        <a:p>
          <a:endParaRPr lang="en-US"/>
        </a:p>
      </dgm:t>
    </dgm:pt>
    <dgm:pt modelId="{989F88F5-CE26-45C7-BBC2-BAB9439CE972}" type="sibTrans" cxnId="{DF5BB3AA-D38F-4C2D-AFDE-E85F79D41C00}">
      <dgm:prSet/>
      <dgm:spPr/>
      <dgm:t>
        <a:bodyPr/>
        <a:lstStyle/>
        <a:p>
          <a:endParaRPr lang="en-US"/>
        </a:p>
      </dgm:t>
    </dgm:pt>
    <dgm:pt modelId="{D0982EBA-4F69-4FC0-8B2D-C0D6C7601EFD}" type="pres">
      <dgm:prSet presAssocID="{7E09DB26-68DC-4782-B00E-DD73ED442EFE}" presName="Name0" presStyleCnt="0">
        <dgm:presLayoutVars>
          <dgm:dir/>
          <dgm:animLvl val="lvl"/>
          <dgm:resizeHandles val="exact"/>
        </dgm:presLayoutVars>
      </dgm:prSet>
      <dgm:spPr/>
      <dgm:t>
        <a:bodyPr/>
        <a:lstStyle/>
        <a:p>
          <a:endParaRPr lang="en-US"/>
        </a:p>
      </dgm:t>
    </dgm:pt>
    <dgm:pt modelId="{E584ACEF-4FBA-4E1F-8EB3-AE011B2A0082}" type="pres">
      <dgm:prSet presAssocID="{1035C85A-93C1-4C22-A8C7-063EC99AA7D7}" presName="boxAndChildren" presStyleCnt="0"/>
      <dgm:spPr/>
    </dgm:pt>
    <dgm:pt modelId="{2F729401-A9F6-43CF-88E8-0361038746B1}" type="pres">
      <dgm:prSet presAssocID="{1035C85A-93C1-4C22-A8C7-063EC99AA7D7}" presName="parentTextBox" presStyleLbl="node1" presStyleIdx="0" presStyleCnt="2"/>
      <dgm:spPr/>
      <dgm:t>
        <a:bodyPr/>
        <a:lstStyle/>
        <a:p>
          <a:endParaRPr lang="en-US"/>
        </a:p>
      </dgm:t>
    </dgm:pt>
    <dgm:pt modelId="{15A38F63-6DA7-492F-8886-067E6369158F}" type="pres">
      <dgm:prSet presAssocID="{1035C85A-93C1-4C22-A8C7-063EC99AA7D7}" presName="entireBox" presStyleLbl="node1" presStyleIdx="0" presStyleCnt="2"/>
      <dgm:spPr/>
      <dgm:t>
        <a:bodyPr/>
        <a:lstStyle/>
        <a:p>
          <a:endParaRPr lang="en-US"/>
        </a:p>
      </dgm:t>
    </dgm:pt>
    <dgm:pt modelId="{DB0D909C-B86A-421E-9B4D-CD722BFDF4F4}" type="pres">
      <dgm:prSet presAssocID="{1035C85A-93C1-4C22-A8C7-063EC99AA7D7}" presName="descendantBox" presStyleCnt="0"/>
      <dgm:spPr/>
    </dgm:pt>
    <dgm:pt modelId="{15C090C3-4EC8-496D-AF00-24B1F67BC8B9}" type="pres">
      <dgm:prSet presAssocID="{F82C5BBD-7D85-443B-87AC-290076991A85}" presName="childTextBox" presStyleLbl="fgAccFollowNode1" presStyleIdx="0" presStyleCnt="2">
        <dgm:presLayoutVars>
          <dgm:bulletEnabled val="1"/>
        </dgm:presLayoutVars>
      </dgm:prSet>
      <dgm:spPr/>
      <dgm:t>
        <a:bodyPr/>
        <a:lstStyle/>
        <a:p>
          <a:endParaRPr lang="en-US"/>
        </a:p>
      </dgm:t>
    </dgm:pt>
    <dgm:pt modelId="{B4B85680-B8D9-43F4-BC6C-984C8D107621}" type="pres">
      <dgm:prSet presAssocID="{9B76A104-182A-40C5-979A-9624C11D53EB}" presName="sp" presStyleCnt="0"/>
      <dgm:spPr/>
    </dgm:pt>
    <dgm:pt modelId="{40E76096-9057-43D1-991C-9E3EBEA570AB}" type="pres">
      <dgm:prSet presAssocID="{43338100-0C22-4D07-A1A8-1E2608F2A0FA}" presName="arrowAndChildren" presStyleCnt="0"/>
      <dgm:spPr/>
    </dgm:pt>
    <dgm:pt modelId="{11C67DB4-7C94-4156-8BD3-CF7847BCBF08}" type="pres">
      <dgm:prSet presAssocID="{43338100-0C22-4D07-A1A8-1E2608F2A0FA}" presName="parentTextArrow" presStyleLbl="node1" presStyleIdx="0" presStyleCnt="2" custLinFactNeighborX="689" custLinFactNeighborY="406"/>
      <dgm:spPr/>
      <dgm:t>
        <a:bodyPr/>
        <a:lstStyle/>
        <a:p>
          <a:endParaRPr lang="en-US"/>
        </a:p>
      </dgm:t>
    </dgm:pt>
    <dgm:pt modelId="{AD8F1F6A-6FCB-458A-9E93-6A140CF00E2F}" type="pres">
      <dgm:prSet presAssocID="{43338100-0C22-4D07-A1A8-1E2608F2A0FA}" presName="arrow" presStyleLbl="node1" presStyleIdx="1" presStyleCnt="2"/>
      <dgm:spPr/>
      <dgm:t>
        <a:bodyPr/>
        <a:lstStyle/>
        <a:p>
          <a:endParaRPr lang="en-US"/>
        </a:p>
      </dgm:t>
    </dgm:pt>
    <dgm:pt modelId="{1088A811-5388-4B11-864A-27847D289DCB}" type="pres">
      <dgm:prSet presAssocID="{43338100-0C22-4D07-A1A8-1E2608F2A0FA}" presName="descendantArrow" presStyleCnt="0"/>
      <dgm:spPr/>
    </dgm:pt>
    <dgm:pt modelId="{257E0AA2-27B9-4218-9B39-CCB70B66015E}" type="pres">
      <dgm:prSet presAssocID="{CB3F3FCA-CB65-48F3-A667-EEEFA70D0A8C}" presName="childTextArrow" presStyleLbl="fgAccFollowNode1" presStyleIdx="1" presStyleCnt="2">
        <dgm:presLayoutVars>
          <dgm:bulletEnabled val="1"/>
        </dgm:presLayoutVars>
      </dgm:prSet>
      <dgm:spPr/>
      <dgm:t>
        <a:bodyPr/>
        <a:lstStyle/>
        <a:p>
          <a:endParaRPr lang="en-US"/>
        </a:p>
      </dgm:t>
    </dgm:pt>
  </dgm:ptLst>
  <dgm:cxnLst>
    <dgm:cxn modelId="{4328CB34-46B1-4A5B-A3DB-B4B6320C988E}" type="presOf" srcId="{7E09DB26-68DC-4782-B00E-DD73ED442EFE}" destId="{D0982EBA-4F69-4FC0-8B2D-C0D6C7601EFD}" srcOrd="0" destOrd="0" presId="urn:microsoft.com/office/officeart/2005/8/layout/process4"/>
    <dgm:cxn modelId="{1FB7C9B2-BBD5-4A53-8EE3-EB7E89391574}" srcId="{7E09DB26-68DC-4782-B00E-DD73ED442EFE}" destId="{43338100-0C22-4D07-A1A8-1E2608F2A0FA}" srcOrd="0" destOrd="0" parTransId="{8A1931E1-3C03-42B5-88FB-D0C08DAB9E10}" sibTransId="{9B76A104-182A-40C5-979A-9624C11D53EB}"/>
    <dgm:cxn modelId="{26346ABC-38E0-42CD-8442-9BB6454AC1D3}" srcId="{43338100-0C22-4D07-A1A8-1E2608F2A0FA}" destId="{CB3F3FCA-CB65-48F3-A667-EEEFA70D0A8C}" srcOrd="0" destOrd="0" parTransId="{434A45DE-5898-4BAC-85EA-042D93E8B38A}" sibTransId="{EDC1ACA9-A1F1-40A2-A6A8-77E4A06E8483}"/>
    <dgm:cxn modelId="{10C6FB1F-14BF-4CF6-A738-0F334024FA6B}" type="presOf" srcId="{1035C85A-93C1-4C22-A8C7-063EC99AA7D7}" destId="{15A38F63-6DA7-492F-8886-067E6369158F}" srcOrd="1" destOrd="0" presId="urn:microsoft.com/office/officeart/2005/8/layout/process4"/>
    <dgm:cxn modelId="{DF5BB3AA-D38F-4C2D-AFDE-E85F79D41C00}" srcId="{1035C85A-93C1-4C22-A8C7-063EC99AA7D7}" destId="{F82C5BBD-7D85-443B-87AC-290076991A85}" srcOrd="0" destOrd="0" parTransId="{ED85E6DC-C09F-4177-BF50-5AF7803A6CBE}" sibTransId="{989F88F5-CE26-45C7-BBC2-BAB9439CE972}"/>
    <dgm:cxn modelId="{5E1B13F0-1279-4DA6-BA4E-3E67251B948E}" type="presOf" srcId="{43338100-0C22-4D07-A1A8-1E2608F2A0FA}" destId="{AD8F1F6A-6FCB-458A-9E93-6A140CF00E2F}" srcOrd="1" destOrd="0" presId="urn:microsoft.com/office/officeart/2005/8/layout/process4"/>
    <dgm:cxn modelId="{5AEFAD0D-0F32-4338-81F8-0562E360A364}" type="presOf" srcId="{F82C5BBD-7D85-443B-87AC-290076991A85}" destId="{15C090C3-4EC8-496D-AF00-24B1F67BC8B9}" srcOrd="0" destOrd="0" presId="urn:microsoft.com/office/officeart/2005/8/layout/process4"/>
    <dgm:cxn modelId="{EE64B12B-B218-4E03-8279-B14824D529A5}" type="presOf" srcId="{1035C85A-93C1-4C22-A8C7-063EC99AA7D7}" destId="{2F729401-A9F6-43CF-88E8-0361038746B1}" srcOrd="0" destOrd="0" presId="urn:microsoft.com/office/officeart/2005/8/layout/process4"/>
    <dgm:cxn modelId="{B6DB4E7E-53FD-48F8-855E-AB9BD77C5FDF}" type="presOf" srcId="{43338100-0C22-4D07-A1A8-1E2608F2A0FA}" destId="{11C67DB4-7C94-4156-8BD3-CF7847BCBF08}" srcOrd="0" destOrd="0" presId="urn:microsoft.com/office/officeart/2005/8/layout/process4"/>
    <dgm:cxn modelId="{536DCD4A-B983-4387-9E44-08910441228E}" srcId="{7E09DB26-68DC-4782-B00E-DD73ED442EFE}" destId="{1035C85A-93C1-4C22-A8C7-063EC99AA7D7}" srcOrd="1" destOrd="0" parTransId="{1DAAE72E-23B4-4A5B-AFA9-50AC88AF2F9C}" sibTransId="{21A436A9-281D-4BBF-A9FE-F09E79B4459B}"/>
    <dgm:cxn modelId="{7208A229-B52E-46DE-8B1E-97878D3CA1AA}" type="presOf" srcId="{CB3F3FCA-CB65-48F3-A667-EEEFA70D0A8C}" destId="{257E0AA2-27B9-4218-9B39-CCB70B66015E}" srcOrd="0" destOrd="0" presId="urn:microsoft.com/office/officeart/2005/8/layout/process4"/>
    <dgm:cxn modelId="{40C0D0E7-3F19-49BA-BC4C-027B59084E83}" type="presParOf" srcId="{D0982EBA-4F69-4FC0-8B2D-C0D6C7601EFD}" destId="{E584ACEF-4FBA-4E1F-8EB3-AE011B2A0082}" srcOrd="0" destOrd="0" presId="urn:microsoft.com/office/officeart/2005/8/layout/process4"/>
    <dgm:cxn modelId="{7124304E-F168-4C7C-A757-8F1649B1C321}" type="presParOf" srcId="{E584ACEF-4FBA-4E1F-8EB3-AE011B2A0082}" destId="{2F729401-A9F6-43CF-88E8-0361038746B1}" srcOrd="0" destOrd="0" presId="urn:microsoft.com/office/officeart/2005/8/layout/process4"/>
    <dgm:cxn modelId="{FA220960-C099-40EF-AF44-E5B1729C47F1}" type="presParOf" srcId="{E584ACEF-4FBA-4E1F-8EB3-AE011B2A0082}" destId="{15A38F63-6DA7-492F-8886-067E6369158F}" srcOrd="1" destOrd="0" presId="urn:microsoft.com/office/officeart/2005/8/layout/process4"/>
    <dgm:cxn modelId="{9DA968B7-7DDC-4116-A022-FD916607232A}" type="presParOf" srcId="{E584ACEF-4FBA-4E1F-8EB3-AE011B2A0082}" destId="{DB0D909C-B86A-421E-9B4D-CD722BFDF4F4}" srcOrd="2" destOrd="0" presId="urn:microsoft.com/office/officeart/2005/8/layout/process4"/>
    <dgm:cxn modelId="{EE977B06-EF41-4216-9D9A-D6107C23F244}" type="presParOf" srcId="{DB0D909C-B86A-421E-9B4D-CD722BFDF4F4}" destId="{15C090C3-4EC8-496D-AF00-24B1F67BC8B9}" srcOrd="0" destOrd="0" presId="urn:microsoft.com/office/officeart/2005/8/layout/process4"/>
    <dgm:cxn modelId="{23A33913-FC00-443B-B4F5-01EF470E6D3F}" type="presParOf" srcId="{D0982EBA-4F69-4FC0-8B2D-C0D6C7601EFD}" destId="{B4B85680-B8D9-43F4-BC6C-984C8D107621}" srcOrd="1" destOrd="0" presId="urn:microsoft.com/office/officeart/2005/8/layout/process4"/>
    <dgm:cxn modelId="{A40058E0-A402-4EDC-8FCF-413AD61A86B6}" type="presParOf" srcId="{D0982EBA-4F69-4FC0-8B2D-C0D6C7601EFD}" destId="{40E76096-9057-43D1-991C-9E3EBEA570AB}" srcOrd="2" destOrd="0" presId="urn:microsoft.com/office/officeart/2005/8/layout/process4"/>
    <dgm:cxn modelId="{55EDE904-EBE9-4295-B932-D5718846564E}" type="presParOf" srcId="{40E76096-9057-43D1-991C-9E3EBEA570AB}" destId="{11C67DB4-7C94-4156-8BD3-CF7847BCBF08}" srcOrd="0" destOrd="0" presId="urn:microsoft.com/office/officeart/2005/8/layout/process4"/>
    <dgm:cxn modelId="{0BF74C48-D0E1-4C36-827A-10791DA42482}" type="presParOf" srcId="{40E76096-9057-43D1-991C-9E3EBEA570AB}" destId="{AD8F1F6A-6FCB-458A-9E93-6A140CF00E2F}" srcOrd="1" destOrd="0" presId="urn:microsoft.com/office/officeart/2005/8/layout/process4"/>
    <dgm:cxn modelId="{3C081894-23C4-4BE6-A933-110FA02BD71B}" type="presParOf" srcId="{40E76096-9057-43D1-991C-9E3EBEA570AB}" destId="{1088A811-5388-4B11-864A-27847D289DCB}" srcOrd="2" destOrd="0" presId="urn:microsoft.com/office/officeart/2005/8/layout/process4"/>
    <dgm:cxn modelId="{BFD1BDEC-06A3-4D9B-8E0A-4CDD15ED08FD}" type="presParOf" srcId="{1088A811-5388-4B11-864A-27847D289DCB}" destId="{257E0AA2-27B9-4218-9B39-CCB70B66015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0679E-770E-4390-AA3B-3453D159C1C7}">
      <dsp:nvSpPr>
        <dsp:cNvPr id="0" name=""/>
        <dsp:cNvSpPr/>
      </dsp:nvSpPr>
      <dsp:spPr>
        <a:xfrm>
          <a:off x="1204484" y="-21257"/>
          <a:ext cx="3728219" cy="3728219"/>
        </a:xfrm>
        <a:prstGeom prst="circularArrow">
          <a:avLst>
            <a:gd name="adj1" fmla="val 5544"/>
            <a:gd name="adj2" fmla="val 330680"/>
            <a:gd name="adj3" fmla="val 13817875"/>
            <a:gd name="adj4" fmla="val 17360486"/>
            <a:gd name="adj5" fmla="val 5757"/>
          </a:avLst>
        </a:prstGeom>
        <a:solidFill>
          <a:srgbClr val="FFFF9F">
            <a:tint val="40000"/>
            <a:hueOff val="0"/>
            <a:satOff val="0"/>
            <a:lumOff val="0"/>
            <a:alphaOff val="0"/>
          </a:srgbClr>
        </a:solidFill>
        <a:ln w="25400" cap="flat" cmpd="sng" algn="ctr">
          <a:solidFill>
            <a:srgbClr val="FFFFFF">
              <a:hueOff val="0"/>
              <a:satOff val="0"/>
              <a:lumOff val="0"/>
              <a:alphaOff val="0"/>
            </a:srgbClr>
          </a:solidFill>
          <a:prstDash val="solid"/>
          <a:miter/>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35B01F7-74D7-4F87-BB6C-4E5B114E71D0}">
      <dsp:nvSpPr>
        <dsp:cNvPr id="0" name=""/>
        <dsp:cNvSpPr/>
      </dsp:nvSpPr>
      <dsp:spPr>
        <a:xfrm>
          <a:off x="2211545" y="334"/>
          <a:ext cx="1714097" cy="857048"/>
        </a:xfrm>
        <a:prstGeom prst="roundRect">
          <a:avLst/>
        </a:prstGeom>
        <a:solidFill>
          <a:srgbClr val="FFFF9F">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latin typeface="Calibri"/>
              <a:ea typeface="+mn-ea"/>
              <a:cs typeface="+mn-cs"/>
            </a:rPr>
            <a:t>Monitor Water Quality</a:t>
          </a:r>
        </a:p>
      </dsp:txBody>
      <dsp:txXfrm>
        <a:off x="2253383" y="42172"/>
        <a:ext cx="1630421" cy="773372"/>
      </dsp:txXfrm>
    </dsp:sp>
    <dsp:sp modelId="{AF2510BD-A091-42C5-821A-E4287D977EC3}">
      <dsp:nvSpPr>
        <dsp:cNvPr id="0" name=""/>
        <dsp:cNvSpPr/>
      </dsp:nvSpPr>
      <dsp:spPr>
        <a:xfrm>
          <a:off x="3723591" y="1098900"/>
          <a:ext cx="1714097" cy="857048"/>
        </a:xfrm>
        <a:prstGeom prst="roundRect">
          <a:avLst/>
        </a:prstGeom>
        <a:solidFill>
          <a:srgbClr val="C5DDDA">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latin typeface="Calibri"/>
              <a:ea typeface="+mn-ea"/>
              <a:cs typeface="+mn-cs"/>
            </a:rPr>
            <a:t>Evaluate Health of Connecticut's Waters</a:t>
          </a:r>
        </a:p>
      </dsp:txBody>
      <dsp:txXfrm>
        <a:off x="3765429" y="1140738"/>
        <a:ext cx="1630421" cy="773372"/>
      </dsp:txXfrm>
    </dsp:sp>
    <dsp:sp modelId="{9FA4D246-267D-40FE-A27C-084E2E5DCFDC}">
      <dsp:nvSpPr>
        <dsp:cNvPr id="0" name=""/>
        <dsp:cNvSpPr/>
      </dsp:nvSpPr>
      <dsp:spPr>
        <a:xfrm>
          <a:off x="3146041" y="2876416"/>
          <a:ext cx="1714097" cy="857048"/>
        </a:xfrm>
        <a:prstGeom prst="roundRect">
          <a:avLst/>
        </a:prstGeom>
        <a:solidFill>
          <a:srgbClr val="6CA8A0">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latin typeface="Calibri"/>
              <a:ea typeface="+mn-ea"/>
              <a:cs typeface="+mn-cs"/>
            </a:rPr>
            <a:t>Develop Actions Plans  to Protect or Restore </a:t>
          </a:r>
        </a:p>
      </dsp:txBody>
      <dsp:txXfrm>
        <a:off x="3187879" y="2918254"/>
        <a:ext cx="1630421" cy="773372"/>
      </dsp:txXfrm>
    </dsp:sp>
    <dsp:sp modelId="{9ACE3D51-2B36-4B2F-AEA6-EB927076E032}">
      <dsp:nvSpPr>
        <dsp:cNvPr id="0" name=""/>
        <dsp:cNvSpPr/>
      </dsp:nvSpPr>
      <dsp:spPr>
        <a:xfrm>
          <a:off x="1277049" y="2876416"/>
          <a:ext cx="1714097" cy="857048"/>
        </a:xfrm>
        <a:prstGeom prst="roundRect">
          <a:avLst/>
        </a:prstGeom>
        <a:solidFill>
          <a:srgbClr val="4BACC6">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latin typeface="Calibri"/>
              <a:ea typeface="+mn-ea"/>
              <a:cs typeface="+mn-cs"/>
            </a:rPr>
            <a:t>Work with Partners</a:t>
          </a:r>
        </a:p>
      </dsp:txBody>
      <dsp:txXfrm>
        <a:off x="1318887" y="2918254"/>
        <a:ext cx="1630421" cy="773372"/>
      </dsp:txXfrm>
    </dsp:sp>
    <dsp:sp modelId="{EB879E5A-1EB6-4E6D-B808-AFE10B99E0AD}">
      <dsp:nvSpPr>
        <dsp:cNvPr id="0" name=""/>
        <dsp:cNvSpPr/>
      </dsp:nvSpPr>
      <dsp:spPr>
        <a:xfrm>
          <a:off x="699499" y="1098900"/>
          <a:ext cx="1714097" cy="857048"/>
        </a:xfrm>
        <a:prstGeom prst="roundRect">
          <a:avLst/>
        </a:prstGeom>
        <a:solidFill>
          <a:srgbClr val="F79646">
            <a:hueOff val="0"/>
            <a:satOff val="0"/>
            <a:lumOff val="0"/>
            <a:alphaOff val="0"/>
          </a:srgb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latin typeface="Calibri"/>
              <a:ea typeface="+mn-ea"/>
              <a:cs typeface="+mn-cs"/>
            </a:rPr>
            <a:t>Implement Actions</a:t>
          </a:r>
        </a:p>
      </dsp:txBody>
      <dsp:txXfrm>
        <a:off x="741337" y="1140738"/>
        <a:ext cx="1630421" cy="773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0679E-770E-4390-AA3B-3453D159C1C7}">
      <dsp:nvSpPr>
        <dsp:cNvPr id="0" name=""/>
        <dsp:cNvSpPr/>
      </dsp:nvSpPr>
      <dsp:spPr>
        <a:xfrm>
          <a:off x="1204484" y="-21257"/>
          <a:ext cx="3728219" cy="3728219"/>
        </a:xfrm>
        <a:prstGeom prst="circularArrow">
          <a:avLst>
            <a:gd name="adj1" fmla="val 5544"/>
            <a:gd name="adj2" fmla="val 330680"/>
            <a:gd name="adj3" fmla="val 13817875"/>
            <a:gd name="adj4" fmla="val 17360486"/>
            <a:gd name="adj5" fmla="val 5757"/>
          </a:avLst>
        </a:prstGeom>
        <a:solidFill>
          <a:schemeClr val="accent2">
            <a:tint val="40000"/>
            <a:hueOff val="0"/>
            <a:satOff val="0"/>
            <a:lumOff val="0"/>
            <a:alphaOff val="0"/>
          </a:schemeClr>
        </a:solidFill>
        <a:ln w="25400" cap="flat" cmpd="sng" algn="ctr">
          <a:solidFill>
            <a:schemeClr val="dk1">
              <a:hueOff val="0"/>
              <a:satOff val="0"/>
              <a:lumOff val="0"/>
              <a:alphaOff val="0"/>
            </a:schemeClr>
          </a:solidFill>
          <a:prstDash val="solid"/>
          <a:miter/>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35B01F7-74D7-4F87-BB6C-4E5B114E71D0}">
      <dsp:nvSpPr>
        <dsp:cNvPr id="0" name=""/>
        <dsp:cNvSpPr/>
      </dsp:nvSpPr>
      <dsp:spPr>
        <a:xfrm>
          <a:off x="2211545" y="334"/>
          <a:ext cx="1714097" cy="857048"/>
        </a:xfrm>
        <a:prstGeom prst="roundRect">
          <a:avLst/>
        </a:prstGeom>
        <a:solidFill>
          <a:schemeClr val="accent2">
            <a:hueOff val="0"/>
            <a:satOff val="0"/>
            <a:lumOff val="0"/>
            <a:alphaOff val="0"/>
          </a:scheme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Monitor Water Quality</a:t>
          </a:r>
        </a:p>
      </dsp:txBody>
      <dsp:txXfrm>
        <a:off x="2253383" y="42172"/>
        <a:ext cx="1630421" cy="773372"/>
      </dsp:txXfrm>
    </dsp:sp>
    <dsp:sp modelId="{AF2510BD-A091-42C5-821A-E4287D977EC3}">
      <dsp:nvSpPr>
        <dsp:cNvPr id="0" name=""/>
        <dsp:cNvSpPr/>
      </dsp:nvSpPr>
      <dsp:spPr>
        <a:xfrm>
          <a:off x="3723591" y="1098900"/>
          <a:ext cx="1714097" cy="857048"/>
        </a:xfrm>
        <a:prstGeom prst="roundRect">
          <a:avLst/>
        </a:prstGeom>
        <a:solidFill>
          <a:schemeClr val="accent3">
            <a:hueOff val="0"/>
            <a:satOff val="0"/>
            <a:lumOff val="0"/>
            <a:alphaOff val="0"/>
          </a:scheme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rPr>
            <a:t>Evaluate Health of Connecticut's Waters</a:t>
          </a:r>
        </a:p>
      </dsp:txBody>
      <dsp:txXfrm>
        <a:off x="3765429" y="1140738"/>
        <a:ext cx="1630421" cy="773372"/>
      </dsp:txXfrm>
    </dsp:sp>
    <dsp:sp modelId="{9FA4D246-267D-40FE-A27C-084E2E5DCFDC}">
      <dsp:nvSpPr>
        <dsp:cNvPr id="0" name=""/>
        <dsp:cNvSpPr/>
      </dsp:nvSpPr>
      <dsp:spPr>
        <a:xfrm>
          <a:off x="3146041" y="2876416"/>
          <a:ext cx="1714097" cy="857048"/>
        </a:xfrm>
        <a:prstGeom prst="roundRect">
          <a:avLst/>
        </a:prstGeom>
        <a:solidFill>
          <a:schemeClr val="accent4">
            <a:hueOff val="0"/>
            <a:satOff val="0"/>
            <a:lumOff val="0"/>
            <a:alphaOff val="0"/>
          </a:scheme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rPr>
            <a:t>Develop Actions Plans  to Protect or Restore </a:t>
          </a:r>
        </a:p>
      </dsp:txBody>
      <dsp:txXfrm>
        <a:off x="3187879" y="2918254"/>
        <a:ext cx="1630421" cy="773372"/>
      </dsp:txXfrm>
    </dsp:sp>
    <dsp:sp modelId="{9ACE3D51-2B36-4B2F-AEA6-EB927076E032}">
      <dsp:nvSpPr>
        <dsp:cNvPr id="0" name=""/>
        <dsp:cNvSpPr/>
      </dsp:nvSpPr>
      <dsp:spPr>
        <a:xfrm>
          <a:off x="1277049" y="2876416"/>
          <a:ext cx="1714097" cy="857048"/>
        </a:xfrm>
        <a:prstGeom prst="roundRect">
          <a:avLst/>
        </a:prstGeom>
        <a:solidFill>
          <a:schemeClr val="accent5">
            <a:hueOff val="0"/>
            <a:satOff val="0"/>
            <a:lumOff val="0"/>
            <a:alphaOff val="0"/>
          </a:scheme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rPr>
            <a:t>Work with Partners</a:t>
          </a:r>
        </a:p>
      </dsp:txBody>
      <dsp:txXfrm>
        <a:off x="1318887" y="2918254"/>
        <a:ext cx="1630421" cy="773372"/>
      </dsp:txXfrm>
    </dsp:sp>
    <dsp:sp modelId="{EB879E5A-1EB6-4E6D-B808-AFE10B99E0AD}">
      <dsp:nvSpPr>
        <dsp:cNvPr id="0" name=""/>
        <dsp:cNvSpPr/>
      </dsp:nvSpPr>
      <dsp:spPr>
        <a:xfrm>
          <a:off x="699499" y="1098900"/>
          <a:ext cx="1714097" cy="857048"/>
        </a:xfrm>
        <a:prstGeom prst="roundRect">
          <a:avLst/>
        </a:prstGeom>
        <a:solidFill>
          <a:schemeClr val="accent6">
            <a:hueOff val="0"/>
            <a:satOff val="0"/>
            <a:lumOff val="0"/>
            <a:alphaOff val="0"/>
          </a:schemeClr>
        </a:solidFill>
        <a:ln>
          <a:noFill/>
        </a:ln>
        <a:effectLst>
          <a:outerShdw blurRad="63500" sx="101000" sy="101000" rotWithShape="0">
            <a:srgbClr val="FFFFFF">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solidFill>
                <a:sysClr val="windowText" lastClr="000000"/>
              </a:solidFill>
            </a:rPr>
            <a:t>Implement Actions</a:t>
          </a:r>
        </a:p>
      </dsp:txBody>
      <dsp:txXfrm>
        <a:off x="741337" y="1140738"/>
        <a:ext cx="1630421" cy="773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98A6C-283D-47BC-8F15-DB588CA14DD4}">
      <dsp:nvSpPr>
        <dsp:cNvPr id="0" name=""/>
        <dsp:cNvSpPr/>
      </dsp:nvSpPr>
      <dsp:spPr>
        <a:xfrm>
          <a:off x="3305168" y="1775816"/>
          <a:ext cx="1454507" cy="1454507"/>
        </a:xfrm>
        <a:prstGeom prst="ellipse">
          <a:avLst/>
        </a:prstGeom>
        <a:solidFill>
          <a:schemeClr val="accent4">
            <a:hueOff val="0"/>
            <a:satOff val="0"/>
            <a:lumOff val="0"/>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WQ Action Plans</a:t>
          </a:r>
        </a:p>
      </dsp:txBody>
      <dsp:txXfrm>
        <a:off x="3518176" y="1988824"/>
        <a:ext cx="1028491" cy="1028491"/>
      </dsp:txXfrm>
    </dsp:sp>
    <dsp:sp modelId="{DD95EA13-87CC-4F68-99FE-67A009C072A6}">
      <dsp:nvSpPr>
        <dsp:cNvPr id="0" name=""/>
        <dsp:cNvSpPr/>
      </dsp:nvSpPr>
      <dsp:spPr>
        <a:xfrm rot="10800000">
          <a:off x="1829776" y="2295802"/>
          <a:ext cx="1394245" cy="41453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598989-E2E8-4D97-A36A-DFD5256970DA}">
      <dsp:nvSpPr>
        <dsp:cNvPr id="0" name=""/>
        <dsp:cNvSpPr/>
      </dsp:nvSpPr>
      <dsp:spPr>
        <a:xfrm>
          <a:off x="1320699" y="2095807"/>
          <a:ext cx="1018155" cy="814524"/>
        </a:xfrm>
        <a:prstGeom prst="roundRect">
          <a:avLst>
            <a:gd name="adj" fmla="val 10000"/>
          </a:avLst>
        </a:prstGeom>
        <a:solidFill>
          <a:schemeClr val="accent5">
            <a:hueOff val="0"/>
            <a:satOff val="0"/>
            <a:lumOff val="0"/>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t>CT-Specific WQ Concerns</a:t>
          </a:r>
        </a:p>
      </dsp:txBody>
      <dsp:txXfrm>
        <a:off x="1344556" y="2119664"/>
        <a:ext cx="970441" cy="766810"/>
      </dsp:txXfrm>
    </dsp:sp>
    <dsp:sp modelId="{7F501A0D-20FC-48D9-8189-849B31608138}">
      <dsp:nvSpPr>
        <dsp:cNvPr id="0" name=""/>
        <dsp:cNvSpPr/>
      </dsp:nvSpPr>
      <dsp:spPr>
        <a:xfrm rot="12960000">
          <a:off x="2117306" y="1410878"/>
          <a:ext cx="1394245" cy="414534"/>
        </a:xfrm>
        <a:prstGeom prst="leftArrow">
          <a:avLst>
            <a:gd name="adj1" fmla="val 60000"/>
            <a:gd name="adj2" fmla="val 50000"/>
          </a:avLst>
        </a:prstGeom>
        <a:solidFill>
          <a:schemeClr val="accent5">
            <a:hueOff val="-1986775"/>
            <a:satOff val="7962"/>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122ADC-A79A-48D6-869C-35DE665C5C5E}">
      <dsp:nvSpPr>
        <dsp:cNvPr id="0" name=""/>
        <dsp:cNvSpPr/>
      </dsp:nvSpPr>
      <dsp:spPr>
        <a:xfrm>
          <a:off x="1741367" y="801125"/>
          <a:ext cx="1018155" cy="814524"/>
        </a:xfrm>
        <a:prstGeom prst="roundRect">
          <a:avLst>
            <a:gd name="adj" fmla="val 10000"/>
          </a:avLst>
        </a:prstGeom>
        <a:solidFill>
          <a:schemeClr val="accent5">
            <a:hueOff val="-1986775"/>
            <a:satOff val="7962"/>
            <a:lumOff val="1726"/>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t>Information on CT Watersheds</a:t>
          </a:r>
        </a:p>
      </dsp:txBody>
      <dsp:txXfrm>
        <a:off x="1765224" y="824982"/>
        <a:ext cx="970441" cy="766810"/>
      </dsp:txXfrm>
    </dsp:sp>
    <dsp:sp modelId="{DC481DC5-7CD2-4A1E-A7B2-C1A23A32B566}">
      <dsp:nvSpPr>
        <dsp:cNvPr id="0" name=""/>
        <dsp:cNvSpPr/>
      </dsp:nvSpPr>
      <dsp:spPr>
        <a:xfrm rot="15120000">
          <a:off x="2870067" y="863965"/>
          <a:ext cx="1394245" cy="414534"/>
        </a:xfrm>
        <a:prstGeom prst="leftArrow">
          <a:avLst>
            <a:gd name="adj1" fmla="val 60000"/>
            <a:gd name="adj2" fmla="val 50000"/>
          </a:avLst>
        </a:prstGeom>
        <a:solidFill>
          <a:schemeClr val="accent5">
            <a:hueOff val="-3973551"/>
            <a:satOff val="15924"/>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E61004-0599-4E97-AB1A-E18267857E12}">
      <dsp:nvSpPr>
        <dsp:cNvPr id="0" name=""/>
        <dsp:cNvSpPr/>
      </dsp:nvSpPr>
      <dsp:spPr>
        <a:xfrm>
          <a:off x="2842689" y="967"/>
          <a:ext cx="1018155" cy="814524"/>
        </a:xfrm>
        <a:prstGeom prst="roundRect">
          <a:avLst>
            <a:gd name="adj" fmla="val 10000"/>
          </a:avLst>
        </a:prstGeom>
        <a:solidFill>
          <a:schemeClr val="accent5">
            <a:hueOff val="-3973551"/>
            <a:satOff val="15924"/>
            <a:lumOff val="3451"/>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t>Restore &amp; Protect</a:t>
          </a:r>
        </a:p>
      </dsp:txBody>
      <dsp:txXfrm>
        <a:off x="2866546" y="24824"/>
        <a:ext cx="970441" cy="766810"/>
      </dsp:txXfrm>
    </dsp:sp>
    <dsp:sp modelId="{3B76410B-6ED8-487C-8AF5-6C469A04F95C}">
      <dsp:nvSpPr>
        <dsp:cNvPr id="0" name=""/>
        <dsp:cNvSpPr/>
      </dsp:nvSpPr>
      <dsp:spPr>
        <a:xfrm rot="17280000">
          <a:off x="3800531" y="863965"/>
          <a:ext cx="1394245" cy="414534"/>
        </a:xfrm>
        <a:prstGeom prst="leftArrow">
          <a:avLst>
            <a:gd name="adj1" fmla="val 60000"/>
            <a:gd name="adj2" fmla="val 50000"/>
          </a:avLst>
        </a:prstGeom>
        <a:solidFill>
          <a:schemeClr val="accent5">
            <a:hueOff val="-5960326"/>
            <a:satOff val="2388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9E6EEA-33B3-4504-B5F1-3DFC7C86C0CC}">
      <dsp:nvSpPr>
        <dsp:cNvPr id="0" name=""/>
        <dsp:cNvSpPr/>
      </dsp:nvSpPr>
      <dsp:spPr>
        <a:xfrm>
          <a:off x="4203999" y="967"/>
          <a:ext cx="1018155" cy="814524"/>
        </a:xfrm>
        <a:prstGeom prst="roundRect">
          <a:avLst>
            <a:gd name="adj" fmla="val 10000"/>
          </a:avLst>
        </a:prstGeom>
        <a:solidFill>
          <a:schemeClr val="accent5">
            <a:hueOff val="-5960326"/>
            <a:satOff val="23887"/>
            <a:lumOff val="5177"/>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t>Communicate</a:t>
          </a:r>
        </a:p>
      </dsp:txBody>
      <dsp:txXfrm>
        <a:off x="4227856" y="24824"/>
        <a:ext cx="970441" cy="766810"/>
      </dsp:txXfrm>
    </dsp:sp>
    <dsp:sp modelId="{3F1CD6CE-DFFB-4054-8E4D-67A9EFB249D5}">
      <dsp:nvSpPr>
        <dsp:cNvPr id="0" name=""/>
        <dsp:cNvSpPr/>
      </dsp:nvSpPr>
      <dsp:spPr>
        <a:xfrm rot="19440000">
          <a:off x="4553292" y="1410878"/>
          <a:ext cx="1394245" cy="414534"/>
        </a:xfrm>
        <a:prstGeom prst="leftArrow">
          <a:avLst>
            <a:gd name="adj1" fmla="val 60000"/>
            <a:gd name="adj2" fmla="val 50000"/>
          </a:avLst>
        </a:prstGeom>
        <a:solidFill>
          <a:schemeClr val="accent5">
            <a:hueOff val="-7947101"/>
            <a:satOff val="31849"/>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66E4CC-BCA4-44AF-A6A8-259690166516}">
      <dsp:nvSpPr>
        <dsp:cNvPr id="0" name=""/>
        <dsp:cNvSpPr/>
      </dsp:nvSpPr>
      <dsp:spPr>
        <a:xfrm>
          <a:off x="5305321" y="801125"/>
          <a:ext cx="1018155" cy="814524"/>
        </a:xfrm>
        <a:prstGeom prst="roundRect">
          <a:avLst>
            <a:gd name="adj" fmla="val 10000"/>
          </a:avLst>
        </a:prstGeom>
        <a:solidFill>
          <a:schemeClr val="accent5">
            <a:hueOff val="-7947101"/>
            <a:satOff val="31849"/>
            <a:lumOff val="6902"/>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t>Collaborate</a:t>
          </a:r>
        </a:p>
      </dsp:txBody>
      <dsp:txXfrm>
        <a:off x="5329178" y="824982"/>
        <a:ext cx="970441" cy="766810"/>
      </dsp:txXfrm>
    </dsp:sp>
    <dsp:sp modelId="{82B8742F-218E-43D7-BBB4-8EB172E55BA5}">
      <dsp:nvSpPr>
        <dsp:cNvPr id="0" name=""/>
        <dsp:cNvSpPr/>
      </dsp:nvSpPr>
      <dsp:spPr>
        <a:xfrm>
          <a:off x="4840822" y="2295802"/>
          <a:ext cx="1394245" cy="414534"/>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585917-068A-4AFC-9247-8A468F7C242D}">
      <dsp:nvSpPr>
        <dsp:cNvPr id="0" name=""/>
        <dsp:cNvSpPr/>
      </dsp:nvSpPr>
      <dsp:spPr>
        <a:xfrm>
          <a:off x="5725989" y="2095807"/>
          <a:ext cx="1018155" cy="814524"/>
        </a:xfrm>
        <a:prstGeom prst="roundRect">
          <a:avLst>
            <a:gd name="adj" fmla="val 10000"/>
          </a:avLst>
        </a:prstGeom>
        <a:solidFill>
          <a:schemeClr val="accent5">
            <a:hueOff val="-9933876"/>
            <a:satOff val="39811"/>
            <a:lumOff val="8628"/>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a:t>Use the right tool for the job</a:t>
          </a:r>
          <a:endParaRPr lang="en-US" sz="1200" kern="1200" dirty="0"/>
        </a:p>
      </dsp:txBody>
      <dsp:txXfrm>
        <a:off x="5749846" y="2119664"/>
        <a:ext cx="970441" cy="766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114E0-3765-41DC-AE73-91D2C7724891}">
      <dsp:nvSpPr>
        <dsp:cNvPr id="0" name=""/>
        <dsp:cNvSpPr/>
      </dsp:nvSpPr>
      <dsp:spPr>
        <a:xfrm>
          <a:off x="1517686" y="526921"/>
          <a:ext cx="4421742" cy="4374252"/>
        </a:xfrm>
        <a:prstGeom prst="pie">
          <a:avLst>
            <a:gd name="adj1" fmla="val 16200000"/>
            <a:gd name="adj2" fmla="val 20520000"/>
          </a:avLst>
        </a:prstGeom>
        <a:solidFill>
          <a:schemeClr val="accent5">
            <a:hueOff val="0"/>
            <a:satOff val="0"/>
            <a:lumOff val="0"/>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Text" lastClr="000000"/>
              </a:solidFill>
            </a:rPr>
            <a:t>Nutrients</a:t>
          </a:r>
        </a:p>
      </dsp:txBody>
      <dsp:txXfrm>
        <a:off x="3784355" y="1180455"/>
        <a:ext cx="1500234" cy="1015451"/>
      </dsp:txXfrm>
    </dsp:sp>
    <dsp:sp modelId="{4BE467C3-EAE7-4E96-AA3F-E902DDC744AE}">
      <dsp:nvSpPr>
        <dsp:cNvPr id="0" name=""/>
        <dsp:cNvSpPr/>
      </dsp:nvSpPr>
      <dsp:spPr>
        <a:xfrm>
          <a:off x="1525866" y="515841"/>
          <a:ext cx="4421742" cy="4421742"/>
        </a:xfrm>
        <a:prstGeom prst="pie">
          <a:avLst>
            <a:gd name="adj1" fmla="val 20520000"/>
            <a:gd name="adj2" fmla="val 3240000"/>
          </a:avLst>
        </a:prstGeom>
        <a:solidFill>
          <a:schemeClr val="accent5">
            <a:hueOff val="-2483469"/>
            <a:satOff val="9953"/>
            <a:lumOff val="2157"/>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Text" lastClr="000000"/>
              </a:solidFill>
            </a:rPr>
            <a:t>Healthy Waters for Health Fish &amp; Wildlife</a:t>
          </a:r>
        </a:p>
      </dsp:txBody>
      <dsp:txXfrm>
        <a:off x="4415791" y="2516153"/>
        <a:ext cx="1315994" cy="1110699"/>
      </dsp:txXfrm>
    </dsp:sp>
    <dsp:sp modelId="{1CD04E3E-CCB0-4FAE-A7D0-BE9A8A450611}">
      <dsp:nvSpPr>
        <dsp:cNvPr id="0" name=""/>
        <dsp:cNvSpPr/>
      </dsp:nvSpPr>
      <dsp:spPr>
        <a:xfrm>
          <a:off x="1525866" y="515841"/>
          <a:ext cx="4421742" cy="4421742"/>
        </a:xfrm>
        <a:prstGeom prst="pie">
          <a:avLst>
            <a:gd name="adj1" fmla="val 3240000"/>
            <a:gd name="adj2" fmla="val 7560000"/>
          </a:avLst>
        </a:prstGeom>
        <a:solidFill>
          <a:schemeClr val="accent5">
            <a:hueOff val="-4966938"/>
            <a:satOff val="19906"/>
            <a:lumOff val="4314"/>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Text" lastClr="000000"/>
              </a:solidFill>
            </a:rPr>
            <a:t>Stormwater</a:t>
          </a:r>
        </a:p>
      </dsp:txBody>
      <dsp:txXfrm>
        <a:off x="2947141" y="3832148"/>
        <a:ext cx="1579193" cy="947516"/>
      </dsp:txXfrm>
    </dsp:sp>
    <dsp:sp modelId="{70F326E9-4BCD-400D-ADEF-682A9A5D8770}">
      <dsp:nvSpPr>
        <dsp:cNvPr id="0" name=""/>
        <dsp:cNvSpPr/>
      </dsp:nvSpPr>
      <dsp:spPr>
        <a:xfrm>
          <a:off x="1525866" y="515841"/>
          <a:ext cx="4421742" cy="4421742"/>
        </a:xfrm>
        <a:prstGeom prst="pie">
          <a:avLst>
            <a:gd name="adj1" fmla="val 7560000"/>
            <a:gd name="adj2" fmla="val 11880000"/>
          </a:avLst>
        </a:prstGeom>
        <a:solidFill>
          <a:schemeClr val="accent5">
            <a:hueOff val="-7450407"/>
            <a:satOff val="29858"/>
            <a:lumOff val="6471"/>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Text" lastClr="000000"/>
              </a:solidFill>
            </a:rPr>
            <a:t>Coastal Embayments</a:t>
          </a:r>
        </a:p>
      </dsp:txBody>
      <dsp:txXfrm>
        <a:off x="1736425" y="2516153"/>
        <a:ext cx="1315994" cy="1110699"/>
      </dsp:txXfrm>
    </dsp:sp>
    <dsp:sp modelId="{78F662EE-5FDE-4A56-8351-EDC731F0F89B}">
      <dsp:nvSpPr>
        <dsp:cNvPr id="0" name=""/>
        <dsp:cNvSpPr/>
      </dsp:nvSpPr>
      <dsp:spPr>
        <a:xfrm>
          <a:off x="1525866" y="515841"/>
          <a:ext cx="4421742" cy="4421742"/>
        </a:xfrm>
        <a:prstGeom prst="pie">
          <a:avLst>
            <a:gd name="adj1" fmla="val 11880000"/>
            <a:gd name="adj2" fmla="val 16200000"/>
          </a:avLst>
        </a:prstGeom>
        <a:solidFill>
          <a:schemeClr val="accent5">
            <a:hueOff val="-9933876"/>
            <a:satOff val="39811"/>
            <a:lumOff val="8628"/>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Text" lastClr="000000"/>
              </a:solidFill>
            </a:rPr>
            <a:t>Swimming &amp; Shellfishing</a:t>
          </a:r>
        </a:p>
      </dsp:txBody>
      <dsp:txXfrm>
        <a:off x="2170704" y="1189630"/>
        <a:ext cx="1500234" cy="1026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38F63-6DA7-492F-8886-067E6369158F}">
      <dsp:nvSpPr>
        <dsp:cNvPr id="0" name=""/>
        <dsp:cNvSpPr/>
      </dsp:nvSpPr>
      <dsp:spPr>
        <a:xfrm>
          <a:off x="0" y="1612034"/>
          <a:ext cx="3688862" cy="1057669"/>
        </a:xfrm>
        <a:prstGeom prst="rect">
          <a:avLst/>
        </a:prstGeom>
        <a:solidFill>
          <a:schemeClr val="accent5">
            <a:hueOff val="0"/>
            <a:satOff val="0"/>
            <a:lumOff val="0"/>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Downstream Watershed Model</a:t>
          </a:r>
        </a:p>
      </dsp:txBody>
      <dsp:txXfrm>
        <a:off x="0" y="1612034"/>
        <a:ext cx="3688862" cy="571141"/>
      </dsp:txXfrm>
    </dsp:sp>
    <dsp:sp modelId="{15C090C3-4EC8-496D-AF00-24B1F67BC8B9}">
      <dsp:nvSpPr>
        <dsp:cNvPr id="0" name=""/>
        <dsp:cNvSpPr/>
      </dsp:nvSpPr>
      <dsp:spPr>
        <a:xfrm>
          <a:off x="0" y="2162022"/>
          <a:ext cx="3688862" cy="486527"/>
        </a:xfrm>
        <a:prstGeom prst="rect">
          <a:avLst/>
        </a:prstGeom>
        <a:solidFill>
          <a:schemeClr val="accent5">
            <a:tint val="40000"/>
            <a:alpha val="90000"/>
            <a:hueOff val="0"/>
            <a:satOff val="0"/>
            <a:lumOff val="0"/>
            <a:alphaOff val="0"/>
          </a:schemeClr>
        </a:solidFill>
        <a:ln w="50800" cap="flat" cmpd="sng" algn="ctr">
          <a:solidFill>
            <a:schemeClr val="accent5">
              <a:tint val="40000"/>
              <a:alpha val="9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rPr>
            <a:t>Tiered Approach to Model Selection</a:t>
          </a:r>
        </a:p>
      </dsp:txBody>
      <dsp:txXfrm>
        <a:off x="0" y="2162022"/>
        <a:ext cx="3688862" cy="486527"/>
      </dsp:txXfrm>
    </dsp:sp>
    <dsp:sp modelId="{AD8F1F6A-6FCB-458A-9E93-6A140CF00E2F}">
      <dsp:nvSpPr>
        <dsp:cNvPr id="0" name=""/>
        <dsp:cNvSpPr/>
      </dsp:nvSpPr>
      <dsp:spPr>
        <a:xfrm rot="10800000">
          <a:off x="0" y="1204"/>
          <a:ext cx="3688862" cy="1626695"/>
        </a:xfrm>
        <a:prstGeom prst="upArrowCallout">
          <a:avLst/>
        </a:prstGeom>
        <a:solidFill>
          <a:schemeClr val="accent5">
            <a:hueOff val="-9933876"/>
            <a:satOff val="39811"/>
            <a:lumOff val="8628"/>
            <a:alphaOff val="0"/>
          </a:schemeClr>
        </a:solidFill>
        <a:ln w="508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Upland Watershed Model</a:t>
          </a:r>
        </a:p>
      </dsp:txBody>
      <dsp:txXfrm rot="-10800000">
        <a:off x="0" y="1204"/>
        <a:ext cx="3688862" cy="570969"/>
      </dsp:txXfrm>
    </dsp:sp>
    <dsp:sp modelId="{257E0AA2-27B9-4218-9B39-CCB70B66015E}">
      <dsp:nvSpPr>
        <dsp:cNvPr id="0" name=""/>
        <dsp:cNvSpPr/>
      </dsp:nvSpPr>
      <dsp:spPr>
        <a:xfrm>
          <a:off x="0" y="572174"/>
          <a:ext cx="3688862" cy="486381"/>
        </a:xfrm>
        <a:prstGeom prst="rect">
          <a:avLst/>
        </a:prstGeom>
        <a:solidFill>
          <a:schemeClr val="accent5">
            <a:tint val="40000"/>
            <a:alpha val="90000"/>
            <a:hueOff val="-10740482"/>
            <a:satOff val="48253"/>
            <a:lumOff val="3317"/>
            <a:alphaOff val="0"/>
          </a:schemeClr>
        </a:solidFill>
        <a:ln w="50800" cap="flat" cmpd="sng" algn="ctr">
          <a:solidFill>
            <a:schemeClr val="accent5">
              <a:tint val="40000"/>
              <a:alpha val="9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a:solidFill>
                <a:schemeClr val="tx1"/>
              </a:solidFill>
            </a:rPr>
            <a:t>Hydrologic Simulation Program Fortran (</a:t>
          </a:r>
          <a:r>
            <a:rPr lang="en-US" sz="1500" kern="1200" dirty="0">
              <a:solidFill>
                <a:schemeClr val="tx1"/>
              </a:solidFill>
            </a:rPr>
            <a:t>HSPF)</a:t>
          </a:r>
        </a:p>
      </dsp:txBody>
      <dsp:txXfrm>
        <a:off x="0" y="572174"/>
        <a:ext cx="3688862" cy="48638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2C4E65F2-0BC6-41BA-864B-5D4E9F02FCF9}" type="datetimeFigureOut">
              <a:rPr lang="en-US" smtClean="0"/>
              <a:t>11/13/2019</a:t>
            </a:fld>
            <a:endParaRPr lang="en-US"/>
          </a:p>
        </p:txBody>
      </p:sp>
      <p:sp>
        <p:nvSpPr>
          <p:cNvPr id="4" name="Footer Placeholder 3"/>
          <p:cNvSpPr>
            <a:spLocks noGrp="1"/>
          </p:cNvSpPr>
          <p:nvPr>
            <p:ph type="ftr" sz="quarter" idx="2"/>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66" tIns="46583" rIns="93166" bIns="46583" rtlCol="0" anchor="b"/>
          <a:lstStyle>
            <a:lvl1pPr algn="r">
              <a:defRPr sz="1200"/>
            </a:lvl1pPr>
          </a:lstStyle>
          <a:p>
            <a:fld id="{4B809662-943A-4759-867F-22752548C80B}" type="slidenum">
              <a:rPr lang="en-US" smtClean="0"/>
              <a:t>‹#›</a:t>
            </a:fld>
            <a:endParaRPr lang="en-US"/>
          </a:p>
        </p:txBody>
      </p:sp>
    </p:spTree>
    <p:extLst>
      <p:ext uri="{BB962C8B-B14F-4D97-AF65-F5344CB8AC3E}">
        <p14:creationId xmlns:p14="http://schemas.microsoft.com/office/powerpoint/2010/main" val="4218308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6554"/>
          </a:xfrm>
          <a:prstGeom prst="rect">
            <a:avLst/>
          </a:prstGeom>
        </p:spPr>
        <p:txBody>
          <a:bodyPr vert="horz" lIns="90690" tIns="45345" rIns="90690" bIns="45345" rtlCol="0"/>
          <a:lstStyle>
            <a:lvl1pPr algn="l">
              <a:defRPr sz="1200"/>
            </a:lvl1pPr>
          </a:lstStyle>
          <a:p>
            <a:endParaRPr lang="en-US"/>
          </a:p>
        </p:txBody>
      </p:sp>
      <p:sp>
        <p:nvSpPr>
          <p:cNvPr id="3" name="Date Placeholder 2"/>
          <p:cNvSpPr>
            <a:spLocks noGrp="1"/>
          </p:cNvSpPr>
          <p:nvPr>
            <p:ph type="dt" idx="1"/>
          </p:nvPr>
        </p:nvSpPr>
        <p:spPr>
          <a:xfrm>
            <a:off x="3970673" y="0"/>
            <a:ext cx="3038155" cy="466554"/>
          </a:xfrm>
          <a:prstGeom prst="rect">
            <a:avLst/>
          </a:prstGeom>
        </p:spPr>
        <p:txBody>
          <a:bodyPr vert="horz" lIns="90690" tIns="45345" rIns="90690" bIns="45345" rtlCol="0"/>
          <a:lstStyle>
            <a:lvl1pPr algn="r">
              <a:defRPr sz="1200"/>
            </a:lvl1pPr>
          </a:lstStyle>
          <a:p>
            <a:fld id="{A8395873-C5A6-4359-AC73-941049963217}" type="datetimeFigureOut">
              <a:rPr lang="en-US" smtClean="0"/>
              <a:t>11/13/2019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0690" tIns="45345" rIns="90690" bIns="45345" rtlCol="0" anchor="ctr"/>
          <a:lstStyle/>
          <a:p>
            <a:endParaRPr lang="en-US"/>
          </a:p>
        </p:txBody>
      </p:sp>
      <p:sp>
        <p:nvSpPr>
          <p:cNvPr id="5" name="Notes Placeholder 4"/>
          <p:cNvSpPr>
            <a:spLocks noGrp="1"/>
          </p:cNvSpPr>
          <p:nvPr>
            <p:ph type="body" sz="quarter" idx="3"/>
          </p:nvPr>
        </p:nvSpPr>
        <p:spPr>
          <a:xfrm>
            <a:off x="701355" y="4473243"/>
            <a:ext cx="5607691" cy="3661502"/>
          </a:xfrm>
          <a:prstGeom prst="rect">
            <a:avLst/>
          </a:prstGeom>
        </p:spPr>
        <p:txBody>
          <a:bodyPr vert="horz" lIns="90690" tIns="45345" rIns="90690" bIns="453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46"/>
            <a:ext cx="3038155" cy="466554"/>
          </a:xfrm>
          <a:prstGeom prst="rect">
            <a:avLst/>
          </a:prstGeom>
        </p:spPr>
        <p:txBody>
          <a:bodyPr vert="horz" lIns="90690" tIns="45345" rIns="90690" bIns="45345" rtlCol="0" anchor="b"/>
          <a:lstStyle>
            <a:lvl1pPr algn="l">
              <a:defRPr sz="1200"/>
            </a:lvl1pPr>
          </a:lstStyle>
          <a:p>
            <a:endParaRPr lang="en-US"/>
          </a:p>
        </p:txBody>
      </p:sp>
      <p:sp>
        <p:nvSpPr>
          <p:cNvPr id="7" name="Slide Number Placeholder 6"/>
          <p:cNvSpPr>
            <a:spLocks noGrp="1"/>
          </p:cNvSpPr>
          <p:nvPr>
            <p:ph type="sldNum" sz="quarter" idx="5"/>
          </p:nvPr>
        </p:nvSpPr>
        <p:spPr>
          <a:xfrm>
            <a:off x="3970673" y="8829846"/>
            <a:ext cx="3038155" cy="466554"/>
          </a:xfrm>
          <a:prstGeom prst="rect">
            <a:avLst/>
          </a:prstGeom>
        </p:spPr>
        <p:txBody>
          <a:bodyPr vert="horz" lIns="90690" tIns="45345" rIns="90690" bIns="45345" rtlCol="0" anchor="b"/>
          <a:lstStyle>
            <a:lvl1pPr algn="r">
              <a:defRPr sz="1200"/>
            </a:lvl1pPr>
          </a:lstStyle>
          <a:p>
            <a:fld id="{141A2FF2-8CE1-4EC0-B9C6-5AABACDD0E5A}" type="slidenum">
              <a:rPr lang="en-US" smtClean="0"/>
              <a:t>‹#›</a:t>
            </a:fld>
            <a:endParaRPr lang="en-US"/>
          </a:p>
        </p:txBody>
      </p:sp>
    </p:spTree>
    <p:extLst>
      <p:ext uri="{BB962C8B-B14F-4D97-AF65-F5344CB8AC3E}">
        <p14:creationId xmlns:p14="http://schemas.microsoft.com/office/powerpoint/2010/main" val="348650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federal law, </a:t>
            </a:r>
            <a:r>
              <a:rPr lang="en-US" baseline="0" dirty="0" smtClean="0"/>
              <a:t>states across the US are required to monitor and report on the status of their surface water quality every 2  years. The summary report of these assessments is known as the Integrated Water Quality Report.  In CT we have over 6,000 miles of rivers and streams, … with just a staff of 8 to monitor both freshwater and estuarine resources.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2</a:t>
            </a:fld>
            <a:endParaRPr lang="en-US"/>
          </a:p>
        </p:txBody>
      </p:sp>
    </p:spTree>
    <p:extLst>
      <p:ext uri="{BB962C8B-B14F-4D97-AF65-F5344CB8AC3E}">
        <p14:creationId xmlns:p14="http://schemas.microsoft.com/office/powerpoint/2010/main" val="323844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process</a:t>
            </a:r>
            <a:r>
              <a:rPr lang="en-US" baseline="0" dirty="0" smtClean="0"/>
              <a:t> works within the existing regulatory structure</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11</a:t>
            </a:fld>
            <a:endParaRPr lang="en-US"/>
          </a:p>
        </p:txBody>
      </p:sp>
    </p:spTree>
    <p:extLst>
      <p:ext uri="{BB962C8B-B14F-4D97-AF65-F5344CB8AC3E}">
        <p14:creationId xmlns:p14="http://schemas.microsoft.com/office/powerpoint/2010/main" val="389570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a:t>
            </a:r>
            <a:r>
              <a:rPr lang="en-US" baseline="0" dirty="0" smtClean="0"/>
              <a:t> Process prioritizes watersheds with focuses on bacteria impairments as well as nutrients and aquatic life support.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12</a:t>
            </a:fld>
            <a:endParaRPr lang="en-US"/>
          </a:p>
        </p:txBody>
      </p:sp>
    </p:spTree>
    <p:extLst>
      <p:ext uri="{BB962C8B-B14F-4D97-AF65-F5344CB8AC3E}">
        <p14:creationId xmlns:p14="http://schemas.microsoft.com/office/powerpoint/2010/main" val="210290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process in 2016 selected 8 embayments as priority areas based on</a:t>
            </a:r>
            <a:r>
              <a:rPr lang="en-US" baseline="0" dirty="0" smtClean="0"/>
              <a:t> a tool called the Recovery Potential Tool, public feedback, and watersheds with active partners that we could engage.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13</a:t>
            </a:fld>
            <a:endParaRPr lang="en-US"/>
          </a:p>
        </p:txBody>
      </p:sp>
    </p:spTree>
    <p:extLst>
      <p:ext uri="{BB962C8B-B14F-4D97-AF65-F5344CB8AC3E}">
        <p14:creationId xmlns:p14="http://schemas.microsoft.com/office/powerpoint/2010/main" val="132963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TMDL staff traditionally use modeling to determine </a:t>
            </a:r>
            <a:r>
              <a:rPr lang="en-US" baseline="0" dirty="0" smtClean="0"/>
              <a:t>load allocations for the pollution diets. Through IWRM, we plan to update two models. The models will need water quality data for calibration and validation. UWS data can be used in the models.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14</a:t>
            </a:fld>
            <a:endParaRPr lang="en-US"/>
          </a:p>
        </p:txBody>
      </p:sp>
    </p:spTree>
    <p:extLst>
      <p:ext uri="{BB962C8B-B14F-4D97-AF65-F5344CB8AC3E}">
        <p14:creationId xmlns:p14="http://schemas.microsoft.com/office/powerpoint/2010/main" val="3382811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Pawcatuck is our</a:t>
            </a:r>
            <a:r>
              <a:rPr lang="en-US" baseline="0" dirty="0" smtClean="0"/>
              <a:t> first watershed for development of a restoration plan. In conjunction with RI. Developed a webpage and interactive story map.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15</a:t>
            </a:fld>
            <a:endParaRPr lang="en-US"/>
          </a:p>
        </p:txBody>
      </p:sp>
    </p:spTree>
    <p:extLst>
      <p:ext uri="{BB962C8B-B14F-4D97-AF65-F5344CB8AC3E}">
        <p14:creationId xmlns:p14="http://schemas.microsoft.com/office/powerpoint/2010/main" val="196556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Funded under SNEP grant awarded jointly to RI and CT</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18</a:t>
            </a:fld>
            <a:endParaRPr lang="en-US"/>
          </a:p>
        </p:txBody>
      </p:sp>
    </p:spTree>
    <p:extLst>
      <p:ext uri="{BB962C8B-B14F-4D97-AF65-F5344CB8AC3E}">
        <p14:creationId xmlns:p14="http://schemas.microsoft.com/office/powerpoint/2010/main" val="209611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for data and samplers- Farm River, Niantic, Saugatuck, Norwalk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21</a:t>
            </a:fld>
            <a:endParaRPr lang="en-US"/>
          </a:p>
        </p:txBody>
      </p:sp>
    </p:spTree>
    <p:extLst>
      <p:ext uri="{BB962C8B-B14F-4D97-AF65-F5344CB8AC3E}">
        <p14:creationId xmlns:p14="http://schemas.microsoft.com/office/powerpoint/2010/main" val="129867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79F9AD-1EEB-4F2E-86EF-B8291F06BF5C}" type="slidenum">
              <a:rPr lang="en-US" smtClean="0"/>
              <a:pPr/>
              <a:t>22</a:t>
            </a:fld>
            <a:endParaRPr lang="en-US"/>
          </a:p>
        </p:txBody>
      </p:sp>
    </p:spTree>
    <p:extLst>
      <p:ext uri="{BB962C8B-B14F-4D97-AF65-F5344CB8AC3E}">
        <p14:creationId xmlns:p14="http://schemas.microsoft.com/office/powerpoint/2010/main" val="2664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all for stepping up to go out and test the waters of the state of CT as part of the UWS. </a:t>
            </a:r>
          </a:p>
          <a:p>
            <a:r>
              <a:rPr lang="en-US" baseline="0" dirty="0" smtClean="0"/>
              <a:t>You all got up at 4 AM and were out on the water before the sun came up gathering pre-dawn DO data. </a:t>
            </a:r>
          </a:p>
          <a:p>
            <a:r>
              <a:rPr lang="en-US" baseline="0" dirty="0" smtClean="0"/>
              <a:t>Not just Peter, Jamie, and Sarah being sticklers…. Reason behind all the trainings, SOPs, and QAPPs they made you do</a:t>
            </a:r>
          </a:p>
        </p:txBody>
      </p:sp>
      <p:sp>
        <p:nvSpPr>
          <p:cNvPr id="4" name="Slide Number Placeholder 3"/>
          <p:cNvSpPr>
            <a:spLocks noGrp="1"/>
          </p:cNvSpPr>
          <p:nvPr>
            <p:ph type="sldNum" sz="quarter" idx="10"/>
          </p:nvPr>
        </p:nvSpPr>
        <p:spPr/>
        <p:txBody>
          <a:bodyPr/>
          <a:lstStyle/>
          <a:p>
            <a:fld id="{141A2FF2-8CE1-4EC0-B9C6-5AABACDD0E5A}" type="slidenum">
              <a:rPr lang="en-US" smtClean="0"/>
              <a:t>3</a:t>
            </a:fld>
            <a:endParaRPr lang="en-US"/>
          </a:p>
        </p:txBody>
      </p:sp>
    </p:spTree>
    <p:extLst>
      <p:ext uri="{BB962C8B-B14F-4D97-AF65-F5344CB8AC3E}">
        <p14:creationId xmlns:p14="http://schemas.microsoft.com/office/powerpoint/2010/main" val="424924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minimum requirements for data submissions for consideration </a:t>
            </a:r>
          </a:p>
          <a:p>
            <a:r>
              <a:rPr lang="en-US" dirty="0" smtClean="0"/>
              <a:t>UWS data fall under Tier 3. </a:t>
            </a:r>
          </a:p>
          <a:p>
            <a:r>
              <a:rPr lang="en-US" dirty="0" smtClean="0"/>
              <a:t>UWS system makes it a bit easier for me as I only have to review 1 QAPP and 1 set of SOPs. </a:t>
            </a:r>
          </a:p>
          <a:p>
            <a:r>
              <a:rPr lang="en-US" dirty="0" smtClean="0"/>
              <a:t>Data submitted is formatted easily and I can reference the UWS website</a:t>
            </a:r>
          </a:p>
          <a:p>
            <a:r>
              <a:rPr lang="en-US" dirty="0" smtClean="0"/>
              <a:t>Deadlines for data submissions is Nov 1 of odd years</a:t>
            </a:r>
          </a:p>
          <a:p>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4</a:t>
            </a:fld>
            <a:endParaRPr lang="en-US"/>
          </a:p>
        </p:txBody>
      </p:sp>
    </p:spTree>
    <p:extLst>
      <p:ext uri="{BB962C8B-B14F-4D97-AF65-F5344CB8AC3E}">
        <p14:creationId xmlns:p14="http://schemas.microsoft.com/office/powerpoint/2010/main" val="31253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DEEP </a:t>
            </a:r>
            <a:r>
              <a:rPr lang="en-US" dirty="0" smtClean="0"/>
              <a:t>has prepared </a:t>
            </a:r>
            <a:r>
              <a:rPr lang="en-US" dirty="0" smtClean="0"/>
              <a:t>guidance documents </a:t>
            </a:r>
            <a:endParaRPr lang="en-US" dirty="0" smtClean="0"/>
          </a:p>
        </p:txBody>
      </p:sp>
      <p:sp>
        <p:nvSpPr>
          <p:cNvPr id="4" name="Slide Number Placeholder 3"/>
          <p:cNvSpPr>
            <a:spLocks noGrp="1"/>
          </p:cNvSpPr>
          <p:nvPr>
            <p:ph type="sldNum" sz="quarter" idx="10"/>
          </p:nvPr>
        </p:nvSpPr>
        <p:spPr/>
        <p:txBody>
          <a:bodyPr/>
          <a:lstStyle/>
          <a:p>
            <a:fld id="{141A2FF2-8CE1-4EC0-B9C6-5AABACDD0E5A}" type="slidenum">
              <a:rPr lang="en-US" smtClean="0"/>
              <a:t>5</a:t>
            </a:fld>
            <a:endParaRPr lang="en-US"/>
          </a:p>
        </p:txBody>
      </p:sp>
    </p:spTree>
    <p:extLst>
      <p:ext uri="{BB962C8B-B14F-4D97-AF65-F5344CB8AC3E}">
        <p14:creationId xmlns:p14="http://schemas.microsoft.com/office/powerpoint/2010/main" val="62005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CT has 211 estuarine assessment units or segments </a:t>
            </a:r>
          </a:p>
          <a:p>
            <a:r>
              <a:rPr lang="en-US" dirty="0" smtClean="0"/>
              <a:t>Broken up into zones- </a:t>
            </a:r>
          </a:p>
          <a:p>
            <a:r>
              <a:rPr lang="en-US" dirty="0" smtClean="0"/>
              <a:t>Assessed for four designated uses</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6</a:t>
            </a:fld>
            <a:endParaRPr lang="en-US"/>
          </a:p>
        </p:txBody>
      </p:sp>
    </p:spTree>
    <p:extLst>
      <p:ext uri="{BB962C8B-B14F-4D97-AF65-F5344CB8AC3E}">
        <p14:creationId xmlns:p14="http://schemas.microsoft.com/office/powerpoint/2010/main" val="215127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ALUS- 107 segments not assessed </a:t>
            </a:r>
          </a:p>
          <a:p>
            <a:r>
              <a:rPr lang="en-US" dirty="0" smtClean="0"/>
              <a:t>Of the 104 that are, most are offshore segments based on DEEP LIS Cruise data and LISICOS buoy data </a:t>
            </a:r>
          </a:p>
          <a:p>
            <a:r>
              <a:rPr lang="en-US" dirty="0" smtClean="0"/>
              <a:t>Rely heavily on early morning DO data</a:t>
            </a:r>
          </a:p>
          <a:p>
            <a:endParaRPr lang="en-US" dirty="0" smtClean="0"/>
          </a:p>
          <a:p>
            <a:endParaRPr lang="en-US" dirty="0" smtClean="0"/>
          </a:p>
          <a:p>
            <a:r>
              <a:rPr lang="en-US" dirty="0" smtClean="0"/>
              <a:t>REC- offshore segments not assessed as our program does not collect bacteria samples</a:t>
            </a:r>
          </a:p>
          <a:p>
            <a:r>
              <a:rPr lang="en-US" dirty="0" smtClean="0"/>
              <a:t>Nearshore based on beach closure info and indicator bacteria data collected by volunteers </a:t>
            </a:r>
          </a:p>
          <a:p>
            <a:r>
              <a:rPr lang="en-US" dirty="0" smtClean="0"/>
              <a:t>Also </a:t>
            </a:r>
            <a:r>
              <a:rPr lang="en-US" dirty="0" err="1" smtClean="0"/>
              <a:t>macroalgae</a:t>
            </a:r>
            <a:r>
              <a:rPr lang="en-US" dirty="0" smtClean="0"/>
              <a:t> data intensive quantitative surveys</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7</a:t>
            </a:fld>
            <a:endParaRPr lang="en-US"/>
          </a:p>
        </p:txBody>
      </p:sp>
    </p:spTree>
    <p:extLst>
      <p:ext uri="{BB962C8B-B14F-4D97-AF65-F5344CB8AC3E}">
        <p14:creationId xmlns:p14="http://schemas.microsoft.com/office/powerpoint/2010/main" val="2694312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UWS data not available for 2016 or 2018 assessment</a:t>
            </a:r>
            <a:r>
              <a:rPr lang="en-US" baseline="0" dirty="0" smtClean="0"/>
              <a:t> report</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8</a:t>
            </a:fld>
            <a:endParaRPr lang="en-US"/>
          </a:p>
        </p:txBody>
      </p:sp>
    </p:spTree>
    <p:extLst>
      <p:ext uri="{BB962C8B-B14F-4D97-AF65-F5344CB8AC3E}">
        <p14:creationId xmlns:p14="http://schemas.microsoft.com/office/powerpoint/2010/main" val="221964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Tier 1 data </a:t>
            </a:r>
          </a:p>
          <a:p>
            <a:r>
              <a:rPr lang="en-US" dirty="0" smtClean="0"/>
              <a:t>2019 data</a:t>
            </a:r>
            <a:r>
              <a:rPr lang="en-US" baseline="0" dirty="0" smtClean="0"/>
              <a:t> will be utilized for 2022 report. </a:t>
            </a:r>
          </a:p>
          <a:p>
            <a:r>
              <a:rPr lang="en-US" baseline="0" dirty="0" smtClean="0"/>
              <a:t>Continuous DO data will be very helpful</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9</a:t>
            </a:fld>
            <a:endParaRPr lang="en-US"/>
          </a:p>
        </p:txBody>
      </p:sp>
    </p:spTree>
    <p:extLst>
      <p:ext uri="{BB962C8B-B14F-4D97-AF65-F5344CB8AC3E}">
        <p14:creationId xmlns:p14="http://schemas.microsoft.com/office/powerpoint/2010/main" val="27615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Assessments are complete, waters are impaired, now</a:t>
            </a:r>
            <a:r>
              <a:rPr lang="en-US" baseline="0" dirty="0" smtClean="0"/>
              <a:t> what</a:t>
            </a:r>
            <a:r>
              <a:rPr lang="en-US" baseline="0" dirty="0" smtClean="0"/>
              <a:t>?</a:t>
            </a:r>
          </a:p>
          <a:p>
            <a:r>
              <a:rPr lang="en-US" baseline="0" dirty="0" smtClean="0"/>
              <a:t>TMDL comes in. Traditionally been tasked with preparing a TMDL or total maximum daily load- in essence a pollution diet for impaired segments. </a:t>
            </a:r>
          </a:p>
          <a:p>
            <a:r>
              <a:rPr lang="en-US" baseline="0" dirty="0" smtClean="0"/>
              <a:t>In 2016 DEEP began new process to develop plans to address impairments, but also to protect areas with good water quality. The new process, called IWRM, is heavily dependent on internal and external partnerships. </a:t>
            </a:r>
            <a:endParaRPr lang="en-US" dirty="0"/>
          </a:p>
        </p:txBody>
      </p:sp>
      <p:sp>
        <p:nvSpPr>
          <p:cNvPr id="4" name="Slide Number Placeholder 3"/>
          <p:cNvSpPr>
            <a:spLocks noGrp="1"/>
          </p:cNvSpPr>
          <p:nvPr>
            <p:ph type="sldNum" sz="quarter" idx="10"/>
          </p:nvPr>
        </p:nvSpPr>
        <p:spPr/>
        <p:txBody>
          <a:bodyPr/>
          <a:lstStyle/>
          <a:p>
            <a:fld id="{141A2FF2-8CE1-4EC0-B9C6-5AABACDD0E5A}" type="slidenum">
              <a:rPr lang="en-US" smtClean="0"/>
              <a:t>10</a:t>
            </a:fld>
            <a:endParaRPr lang="en-US"/>
          </a:p>
        </p:txBody>
      </p:sp>
    </p:spTree>
    <p:extLst>
      <p:ext uri="{BB962C8B-B14F-4D97-AF65-F5344CB8AC3E}">
        <p14:creationId xmlns:p14="http://schemas.microsoft.com/office/powerpoint/2010/main" val="2424176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p:cNvSpPr/>
          <p:nvPr/>
        </p:nvSpPr>
        <p:spPr>
          <a:xfrm>
            <a:off x="8940800" y="4800600"/>
            <a:ext cx="32512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6" descr="DEEPsFirstslides2-8-12ONLY.jpg"/>
          <p:cNvPicPr>
            <a:picLocks noChangeAspect="1"/>
          </p:cNvPicPr>
          <p:nvPr/>
        </p:nvPicPr>
        <p:blipFill>
          <a:blip r:embed="rId2" cstate="print"/>
          <a:srcRect/>
          <a:stretch>
            <a:fillRect/>
          </a:stretch>
        </p:blipFill>
        <p:spPr bwMode="auto">
          <a:xfrm>
            <a:off x="0" y="4800601"/>
            <a:ext cx="8983133"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3" cstate="print"/>
          <a:srcRect/>
          <a:stretch>
            <a:fillRect/>
          </a:stretch>
        </p:blipFill>
        <p:spPr bwMode="auto">
          <a:xfrm>
            <a:off x="9245600" y="4953000"/>
            <a:ext cx="2616200" cy="869950"/>
          </a:xfrm>
          <a:prstGeom prst="rect">
            <a:avLst/>
          </a:prstGeom>
          <a:noFill/>
          <a:ln w="9525">
            <a:noFill/>
            <a:miter lim="800000"/>
            <a:headEnd/>
            <a:tailEnd/>
          </a:ln>
        </p:spPr>
      </p:pic>
      <p:sp>
        <p:nvSpPr>
          <p:cNvPr id="16" name="Rectangle 15"/>
          <p:cNvSpPr/>
          <p:nvPr/>
        </p:nvSpPr>
        <p:spPr>
          <a:xfrm>
            <a:off x="0" y="6057900"/>
            <a:ext cx="12192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userDrawn="1"/>
        </p:nvSpPr>
        <p:spPr>
          <a:xfrm>
            <a:off x="8940800" y="4800600"/>
            <a:ext cx="32512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16" descr="DEEPsFirstslides2-8-12ONLY.jpg"/>
          <p:cNvPicPr>
            <a:picLocks noChangeAspect="1"/>
          </p:cNvPicPr>
          <p:nvPr userDrawn="1"/>
        </p:nvPicPr>
        <p:blipFill>
          <a:blip r:embed="rId2" cstate="print"/>
          <a:srcRect/>
          <a:stretch>
            <a:fillRect/>
          </a:stretch>
        </p:blipFill>
        <p:spPr bwMode="auto">
          <a:xfrm>
            <a:off x="0" y="4800601"/>
            <a:ext cx="8983133"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3" cstate="print"/>
          <a:srcRect/>
          <a:stretch>
            <a:fillRect/>
          </a:stretch>
        </p:blipFill>
        <p:spPr bwMode="auto">
          <a:xfrm>
            <a:off x="9245600" y="4953000"/>
            <a:ext cx="2616200" cy="869950"/>
          </a:xfrm>
          <a:prstGeom prst="rect">
            <a:avLst/>
          </a:prstGeom>
          <a:noFill/>
          <a:ln w="9525">
            <a:noFill/>
            <a:miter lim="800000"/>
            <a:headEnd/>
            <a:tailEnd/>
          </a:ln>
        </p:spPr>
      </p:pic>
      <p:sp>
        <p:nvSpPr>
          <p:cNvPr id="18" name="Rectangle 17"/>
          <p:cNvSpPr/>
          <p:nvPr userDrawn="1"/>
        </p:nvSpPr>
        <p:spPr>
          <a:xfrm>
            <a:off x="0" y="6057900"/>
            <a:ext cx="12192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21" name="Picture 8" descr="2012 sky.jpg"/>
          <p:cNvPicPr>
            <a:picLocks noChangeAspect="1"/>
          </p:cNvPicPr>
          <p:nvPr userDrawn="1"/>
        </p:nvPicPr>
        <p:blipFill>
          <a:blip r:embed="rId4" cstate="print"/>
          <a:srcRect t="17651" b="31863"/>
          <a:stretch>
            <a:fillRect/>
          </a:stretch>
        </p:blipFill>
        <p:spPr bwMode="auto">
          <a:xfrm>
            <a:off x="13" y="0"/>
            <a:ext cx="12192000" cy="3519714"/>
          </a:xfrm>
          <a:prstGeom prst="rect">
            <a:avLst/>
          </a:prstGeom>
          <a:noFill/>
          <a:ln w="9525">
            <a:noFill/>
            <a:miter lim="800000"/>
            <a:headEnd/>
            <a:tailEnd/>
          </a:ln>
        </p:spPr>
      </p:pic>
      <p:sp>
        <p:nvSpPr>
          <p:cNvPr id="17" name="TextBox 16"/>
          <p:cNvSpPr txBox="1"/>
          <p:nvPr/>
        </p:nvSpPr>
        <p:spPr>
          <a:xfrm>
            <a:off x="0" y="3548744"/>
            <a:ext cx="11853333" cy="1200329"/>
          </a:xfrm>
          <a:prstGeom prst="rect">
            <a:avLst/>
          </a:prstGeom>
          <a:noFill/>
        </p:spPr>
        <p:txBody>
          <a:bodyPr wrap="square" rtlCol="0">
            <a:spAutoFit/>
          </a:bodyPr>
          <a:lstStyle/>
          <a:p>
            <a:r>
              <a:rPr lang="en-US" sz="3600" dirty="0">
                <a:latin typeface="+mj-lt"/>
              </a:rPr>
              <a:t>Connecticut Department of</a:t>
            </a:r>
          </a:p>
          <a:p>
            <a:r>
              <a:rPr lang="en-US" sz="3600" dirty="0">
                <a:latin typeface="+mj-lt"/>
              </a:rPr>
              <a:t>Energy and Environmental Protection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userDrawn="1"/>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0" y="1"/>
            <a:ext cx="12192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Title 12"/>
          <p:cNvSpPr>
            <a:spLocks noGrp="1"/>
          </p:cNvSpPr>
          <p:nvPr>
            <p:ph type="title" hasCustomPrompt="1"/>
          </p:nvPr>
        </p:nvSpPr>
        <p:spPr>
          <a:xfrm>
            <a:off x="406400" y="1600200"/>
            <a:ext cx="10972800" cy="1143000"/>
          </a:xfrm>
          <a:prstGeom prst="rect">
            <a:avLst/>
          </a:prstGeom>
        </p:spPr>
        <p:txBody>
          <a:bodyPr/>
          <a:lstStyle>
            <a:lvl1pPr>
              <a:defRPr>
                <a:solidFill>
                  <a:schemeClr val="tx1"/>
                </a:solidFill>
              </a:defRPr>
            </a:lvl1pPr>
          </a:lstStyle>
          <a:p>
            <a:r>
              <a:rPr lang="en-US" dirty="0"/>
              <a:t>Title of Presentation</a:t>
            </a:r>
          </a:p>
        </p:txBody>
      </p:sp>
      <p:sp>
        <p:nvSpPr>
          <p:cNvPr id="20" name="Rectangle 19"/>
          <p:cNvSpPr/>
          <p:nvPr userDrawn="1"/>
        </p:nvSpPr>
        <p:spPr bwMode="auto">
          <a:xfrm>
            <a:off x="0" y="6026151"/>
            <a:ext cx="12192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TextBox 35"/>
          <p:cNvSpPr txBox="1">
            <a:spLocks noChangeArrowheads="1"/>
          </p:cNvSpPr>
          <p:nvPr userDrawn="1"/>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389467" y="5774871"/>
            <a:ext cx="1037167" cy="979488"/>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0" y="0"/>
            <a:ext cx="10972800" cy="1143000"/>
          </a:xfrm>
          <a:prstGeom prst="rect">
            <a:avLst/>
          </a:prstGeom>
        </p:spPr>
        <p:txBody>
          <a:bodyPr/>
          <a:lstStyle>
            <a:lvl1pPr>
              <a:defRPr baseline="0">
                <a:solidFill>
                  <a:schemeClr val="bg1"/>
                </a:solidFill>
              </a:defRPr>
            </a:lvl1pPr>
          </a:lstStyle>
          <a:p>
            <a:r>
              <a:rPr lang="en-US"/>
              <a:t>Click to edit Master title style</a:t>
            </a:r>
            <a:endParaRPr lang="en-US" dirty="0"/>
          </a:p>
        </p:txBody>
      </p:sp>
      <p:sp>
        <p:nvSpPr>
          <p:cNvPr id="7" name="Rectangle 6"/>
          <p:cNvSpPr/>
          <p:nvPr userDrawn="1"/>
        </p:nvSpPr>
        <p:spPr bwMode="auto">
          <a:xfrm>
            <a:off x="6808029" y="1130300"/>
            <a:ext cx="2575984"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userDrawn="1"/>
        </p:nvSpPr>
        <p:spPr>
          <a:xfrm>
            <a:off x="6819490" y="2993973"/>
            <a:ext cx="2564524"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userDrawn="1"/>
        </p:nvSpPr>
        <p:spPr>
          <a:xfrm>
            <a:off x="4259417" y="2994957"/>
            <a:ext cx="2564524"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p:cNvSpPr/>
          <p:nvPr userDrawn="1"/>
        </p:nvSpPr>
        <p:spPr>
          <a:xfrm>
            <a:off x="0" y="6477000"/>
            <a:ext cx="1219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auto">
          <a:xfrm>
            <a:off x="0" y="6026151"/>
            <a:ext cx="12192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389467" y="5774871"/>
            <a:ext cx="1037167" cy="979488"/>
          </a:xfrm>
          <a:prstGeom prst="rect">
            <a:avLst/>
          </a:prstGeom>
          <a:noFill/>
          <a:ln w="9525">
            <a:noFill/>
            <a:miter lim="800000"/>
            <a:headEnd/>
            <a:tailEnd/>
          </a:ln>
        </p:spPr>
      </p:pic>
      <p:sp>
        <p:nvSpPr>
          <p:cNvPr id="11" name="TextBox 35"/>
          <p:cNvSpPr txBox="1">
            <a:spLocks noChangeArrowheads="1"/>
          </p:cNvSpPr>
          <p:nvPr userDrawn="1"/>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sp>
        <p:nvSpPr>
          <p:cNvPr id="13" name="TextBox 7"/>
          <p:cNvSpPr txBox="1">
            <a:spLocks noChangeArrowheads="1"/>
          </p:cNvSpPr>
          <p:nvPr userDrawn="1"/>
        </p:nvSpPr>
        <p:spPr bwMode="auto">
          <a:xfrm rot="16200000">
            <a:off x="903669" y="2845747"/>
            <a:ext cx="2876060" cy="369332"/>
          </a:xfrm>
          <a:prstGeom prst="rect">
            <a:avLst/>
          </a:prstGeom>
          <a:noFill/>
          <a:ln w="9525">
            <a:noFill/>
            <a:miter lim="800000"/>
            <a:headEnd/>
            <a:tailEnd/>
          </a:ln>
        </p:spPr>
        <p:txBody>
          <a:bodyPr>
            <a:spAutoFit/>
          </a:bodyPr>
          <a:lstStyle/>
          <a:p>
            <a:pPr algn="ctr"/>
            <a:r>
              <a:rPr lang="en-US" sz="1800" b="1" dirty="0">
                <a:solidFill>
                  <a:schemeClr val="tx1"/>
                </a:solidFill>
                <a:latin typeface="Calibri" pitchFamily="34" charset="0"/>
              </a:rPr>
              <a:t>Impact on Agency Brand</a:t>
            </a:r>
          </a:p>
        </p:txBody>
      </p:sp>
      <p:sp>
        <p:nvSpPr>
          <p:cNvPr id="14" name="TextBox 8"/>
          <p:cNvSpPr txBox="1">
            <a:spLocks noChangeArrowheads="1"/>
          </p:cNvSpPr>
          <p:nvPr userDrawn="1"/>
        </p:nvSpPr>
        <p:spPr bwMode="auto">
          <a:xfrm>
            <a:off x="3593374" y="5665956"/>
            <a:ext cx="5753223" cy="369332"/>
          </a:xfrm>
          <a:prstGeom prst="rect">
            <a:avLst/>
          </a:prstGeom>
          <a:noFill/>
          <a:ln w="9525">
            <a:noFill/>
            <a:miter lim="800000"/>
            <a:headEnd/>
            <a:tailEnd/>
          </a:ln>
        </p:spPr>
        <p:txBody>
          <a:bodyPr>
            <a:spAutoFit/>
          </a:bodyPr>
          <a:lstStyle/>
          <a:p>
            <a:pPr algn="ctr"/>
            <a:r>
              <a:rPr lang="en-US" sz="1800" b="1">
                <a:solidFill>
                  <a:schemeClr val="tx1"/>
                </a:solidFill>
                <a:latin typeface="Calibri" pitchFamily="34" charset="0"/>
              </a:rPr>
              <a:t>Value to Staff</a:t>
            </a:r>
          </a:p>
        </p:txBody>
      </p:sp>
      <p:sp>
        <p:nvSpPr>
          <p:cNvPr id="15" name="TextBox 9"/>
          <p:cNvSpPr txBox="1">
            <a:spLocks noChangeArrowheads="1"/>
          </p:cNvSpPr>
          <p:nvPr userDrawn="1"/>
        </p:nvSpPr>
        <p:spPr bwMode="auto">
          <a:xfrm>
            <a:off x="2477078" y="1092199"/>
            <a:ext cx="1545639"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High</a:t>
            </a:r>
          </a:p>
        </p:txBody>
      </p:sp>
      <p:sp>
        <p:nvSpPr>
          <p:cNvPr id="16" name="TextBox 10"/>
          <p:cNvSpPr txBox="1">
            <a:spLocks noChangeArrowheads="1"/>
          </p:cNvSpPr>
          <p:nvPr userDrawn="1"/>
        </p:nvSpPr>
        <p:spPr bwMode="auto">
          <a:xfrm>
            <a:off x="2648815" y="2902926"/>
            <a:ext cx="1288032"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Medium</a:t>
            </a:r>
          </a:p>
        </p:txBody>
      </p:sp>
      <p:sp>
        <p:nvSpPr>
          <p:cNvPr id="17" name="TextBox 11"/>
          <p:cNvSpPr txBox="1">
            <a:spLocks noChangeArrowheads="1"/>
          </p:cNvSpPr>
          <p:nvPr userDrawn="1"/>
        </p:nvSpPr>
        <p:spPr bwMode="auto">
          <a:xfrm>
            <a:off x="2305343" y="4716095"/>
            <a:ext cx="1974983"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Low</a:t>
            </a:r>
          </a:p>
        </p:txBody>
      </p:sp>
      <p:sp>
        <p:nvSpPr>
          <p:cNvPr id="18" name="TextBox 12"/>
          <p:cNvSpPr txBox="1">
            <a:spLocks noChangeArrowheads="1"/>
          </p:cNvSpPr>
          <p:nvPr userDrawn="1"/>
        </p:nvSpPr>
        <p:spPr bwMode="auto">
          <a:xfrm rot="18006833">
            <a:off x="3441529" y="5089699"/>
            <a:ext cx="937846"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None</a:t>
            </a:r>
          </a:p>
        </p:txBody>
      </p:sp>
      <p:sp>
        <p:nvSpPr>
          <p:cNvPr id="19" name="TextBox 13"/>
          <p:cNvSpPr txBox="1">
            <a:spLocks noChangeArrowheads="1"/>
          </p:cNvSpPr>
          <p:nvPr userDrawn="1"/>
        </p:nvSpPr>
        <p:spPr bwMode="auto">
          <a:xfrm rot="18006833">
            <a:off x="5951614" y="5136281"/>
            <a:ext cx="1015973"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Little</a:t>
            </a:r>
          </a:p>
        </p:txBody>
      </p:sp>
      <p:sp>
        <p:nvSpPr>
          <p:cNvPr id="20" name="TextBox 14"/>
          <p:cNvSpPr txBox="1">
            <a:spLocks noChangeArrowheads="1"/>
          </p:cNvSpPr>
          <p:nvPr userDrawn="1"/>
        </p:nvSpPr>
        <p:spPr bwMode="auto">
          <a:xfrm rot="18006833">
            <a:off x="8492972" y="5119278"/>
            <a:ext cx="112121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A Lot</a:t>
            </a:r>
          </a:p>
        </p:txBody>
      </p:sp>
      <p:sp>
        <p:nvSpPr>
          <p:cNvPr id="21" name="Rectangle 20"/>
          <p:cNvSpPr/>
          <p:nvPr userDrawn="1"/>
        </p:nvSpPr>
        <p:spPr bwMode="auto">
          <a:xfrm>
            <a:off x="4247956" y="1128713"/>
            <a:ext cx="2575984"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p:nvSpPr>
        <p:spPr bwMode="auto">
          <a:xfrm>
            <a:off x="0" y="6026151"/>
            <a:ext cx="12192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TextBox 35"/>
          <p:cNvSpPr txBox="1">
            <a:spLocks noChangeArrowheads="1"/>
          </p:cNvSpPr>
          <p:nvPr/>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389467" y="5753100"/>
            <a:ext cx="1037167" cy="979488"/>
          </a:xfrm>
          <a:prstGeom prst="rect">
            <a:avLst/>
          </a:prstGeom>
          <a:noFill/>
          <a:ln w="9525">
            <a:noFill/>
            <a:miter lim="800000"/>
            <a:headEnd/>
            <a:tailEnd/>
          </a:ln>
        </p:spPr>
      </p:pic>
      <p:sp>
        <p:nvSpPr>
          <p:cNvPr id="9" name="Rectangle 8"/>
          <p:cNvSpPr/>
          <p:nvPr userDrawn="1"/>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0"/>
            <a:ext cx="12192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Rectangle 11"/>
          <p:cNvSpPr/>
          <p:nvPr userDrawn="1"/>
        </p:nvSpPr>
        <p:spPr bwMode="auto">
          <a:xfrm>
            <a:off x="0" y="6026151"/>
            <a:ext cx="12192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TextBox 35"/>
          <p:cNvSpPr txBox="1">
            <a:spLocks noChangeArrowheads="1"/>
          </p:cNvSpPr>
          <p:nvPr userDrawn="1"/>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389467" y="5774871"/>
            <a:ext cx="1037167" cy="979488"/>
          </a:xfrm>
          <a:prstGeom prst="rect">
            <a:avLst/>
          </a:prstGeom>
          <a:noFill/>
          <a:ln w="9525">
            <a:noFill/>
            <a:miter lim="800000"/>
            <a:headEnd/>
            <a:tailEnd/>
          </a:ln>
        </p:spPr>
      </p:pic>
      <p:sp>
        <p:nvSpPr>
          <p:cNvPr id="16" name="Title 1"/>
          <p:cNvSpPr>
            <a:spLocks noGrp="1"/>
          </p:cNvSpPr>
          <p:nvPr>
            <p:ph type="title"/>
          </p:nvPr>
        </p:nvSpPr>
        <p:spPr>
          <a:xfrm>
            <a:off x="0" y="0"/>
            <a:ext cx="10972800" cy="1143000"/>
          </a:xfrm>
          <a:prstGeom prst="rect">
            <a:avLst/>
          </a:prstGeom>
        </p:spPr>
        <p:txBody>
          <a:bodyPr/>
          <a:lstStyle>
            <a:lvl1pPr>
              <a:defRPr baseline="0">
                <a:solidFill>
                  <a:schemeClr val="tx1"/>
                </a:solidFill>
              </a:defRPr>
            </a:lvl1pPr>
          </a:lstStyle>
          <a:p>
            <a:r>
              <a:rPr lang="en-US"/>
              <a:t>Click to edit Master title style</a:t>
            </a:r>
            <a:endParaRPr lang="en-US" dirty="0"/>
          </a:p>
        </p:txBody>
      </p:sp>
      <p:sp>
        <p:nvSpPr>
          <p:cNvPr id="23" name="Content Placeholder 2"/>
          <p:cNvSpPr>
            <a:spLocks noGrp="1"/>
          </p:cNvSpPr>
          <p:nvPr userDrawn="1">
            <p:ph idx="1"/>
          </p:nvPr>
        </p:nvSpPr>
        <p:spPr>
          <a:xfrm>
            <a:off x="812800" y="1447800"/>
            <a:ext cx="10972800" cy="3733800"/>
          </a:xfrm>
          <a:prstGeom prst="rect">
            <a:avLst/>
          </a:prstGeom>
        </p:spPr>
        <p:txBody>
          <a:bodyPr/>
          <a:lstStyle/>
          <a:p>
            <a:pPr lvl="0" eaLnBrk="1" hangingPunct="1">
              <a:buFont typeface="Arial" pitchFamily="34" charset="0"/>
              <a:buNone/>
            </a:pPr>
            <a:r>
              <a:rPr lang="en-US" baseline="30000">
                <a:solidFill>
                  <a:schemeClr val="bg1"/>
                </a:solidFill>
                <a:latin typeface="Berkeley-Medium"/>
              </a:rPr>
              <a:t>Click to edit Master text styles</a:t>
            </a:r>
          </a:p>
          <a:p>
            <a:pPr lvl="1" eaLnBrk="1" hangingPunct="1">
              <a:buFont typeface="Arial" pitchFamily="34" charset="0"/>
              <a:buNone/>
            </a:pPr>
            <a:r>
              <a:rPr lang="en-US" baseline="30000">
                <a:solidFill>
                  <a:schemeClr val="bg1"/>
                </a:solidFill>
                <a:latin typeface="Berkeley-Medium"/>
              </a:rPr>
              <a:t>Second level</a:t>
            </a:r>
          </a:p>
          <a:p>
            <a:pPr lvl="2" eaLnBrk="1" hangingPunct="1">
              <a:buFont typeface="Arial" pitchFamily="34" charset="0"/>
              <a:buNone/>
            </a:pPr>
            <a:r>
              <a:rPr lang="en-US" baseline="30000">
                <a:solidFill>
                  <a:schemeClr val="bg1"/>
                </a:solidFill>
                <a:latin typeface="Berkeley-Medium"/>
              </a:rPr>
              <a:t>Third level</a:t>
            </a:r>
          </a:p>
          <a:p>
            <a:pPr lvl="3" eaLnBrk="1" hangingPunct="1">
              <a:buFont typeface="Arial" pitchFamily="34" charset="0"/>
              <a:buNone/>
            </a:pPr>
            <a:r>
              <a:rPr lang="en-US" baseline="30000">
                <a:solidFill>
                  <a:schemeClr val="bg1"/>
                </a:solidFill>
                <a:latin typeface="Berkeley-Medium"/>
              </a:rPr>
              <a:t>Fourth level</a:t>
            </a:r>
          </a:p>
          <a:p>
            <a:pPr lvl="4" eaLnBrk="1" hangingPunct="1">
              <a:buFont typeface="Arial" pitchFamily="34" charset="0"/>
              <a:buNone/>
            </a:pPr>
            <a:r>
              <a:rPr lang="en-US" baseline="30000">
                <a:solidFill>
                  <a:schemeClr val="bg1"/>
                </a:solidFill>
                <a:latin typeface="Berkeley-Medium"/>
              </a:rPr>
              <a:t>Fifth level</a:t>
            </a:r>
            <a:endParaRPr lang="en-US" baseline="30000" dirty="0">
              <a:solidFill>
                <a:schemeClr val="bg1"/>
              </a:solidFill>
              <a:latin typeface="Berkeley-Medium"/>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5"/>
            <a:ext cx="12192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bwMode="auto">
          <a:xfrm>
            <a:off x="0" y="6037943"/>
            <a:ext cx="12192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TextBox 35"/>
          <p:cNvSpPr txBox="1">
            <a:spLocks noChangeArrowheads="1"/>
          </p:cNvSpPr>
          <p:nvPr userDrawn="1"/>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5" name="Picture 7" descr="DEEPLogoRectangleCOLOR755px337px300dpi.gif"/>
          <p:cNvPicPr>
            <a:picLocks noChangeAspect="1"/>
          </p:cNvPicPr>
          <p:nvPr userDrawn="1"/>
        </p:nvPicPr>
        <p:blipFill>
          <a:blip r:embed="rId2" cstate="print"/>
          <a:srcRect r="64532"/>
          <a:stretch>
            <a:fillRect/>
          </a:stretch>
        </p:blipFill>
        <p:spPr bwMode="auto">
          <a:xfrm>
            <a:off x="389467" y="5774871"/>
            <a:ext cx="1037167" cy="979488"/>
          </a:xfrm>
          <a:prstGeom prst="rect">
            <a:avLst/>
          </a:prstGeom>
          <a:noFill/>
          <a:ln w="9525">
            <a:noFill/>
            <a:miter lim="800000"/>
            <a:headEnd/>
            <a:tailEnd/>
          </a:ln>
        </p:spPr>
      </p:pic>
      <p:sp>
        <p:nvSpPr>
          <p:cNvPr id="9" name="Title 1"/>
          <p:cNvSpPr>
            <a:spLocks noGrp="1"/>
          </p:cNvSpPr>
          <p:nvPr>
            <p:ph type="title"/>
          </p:nvPr>
        </p:nvSpPr>
        <p:spPr>
          <a:xfrm>
            <a:off x="0" y="4916487"/>
            <a:ext cx="10972800" cy="1143000"/>
          </a:xfrm>
          <a:prstGeom prst="rect">
            <a:avLst/>
          </a:prstGeom>
        </p:spPr>
        <p:txBody>
          <a:bodyPr/>
          <a:lstStyle>
            <a:lvl1pPr>
              <a:defRPr baseline="0">
                <a:solidFill>
                  <a:schemeClr val="tx1"/>
                </a:solidFill>
              </a:defRPr>
            </a:lvl1pPr>
          </a:lstStyle>
          <a:p>
            <a:r>
              <a:rPr lang="en-US"/>
              <a:t>Click to edit Master title style</a:t>
            </a:r>
            <a:endParaRPr lang="en-US" dirty="0"/>
          </a:p>
        </p:txBody>
      </p:sp>
      <p:pic>
        <p:nvPicPr>
          <p:cNvPr id="10" name="Picture 9" descr="2012 sky.jpg"/>
          <p:cNvPicPr>
            <a:picLocks noChangeAspect="1"/>
          </p:cNvPicPr>
          <p:nvPr userDrawn="1"/>
        </p:nvPicPr>
        <p:blipFill>
          <a:blip r:embed="rId3" cstate="print"/>
          <a:srcRect t="49348" b="29885"/>
          <a:stretch>
            <a:fillRect/>
          </a:stretch>
        </p:blipFill>
        <p:spPr bwMode="auto">
          <a:xfrm>
            <a:off x="0" y="-457200"/>
            <a:ext cx="12192000" cy="1447800"/>
          </a:xfrm>
          <a:prstGeom prst="rect">
            <a:avLst/>
          </a:prstGeom>
          <a:noFill/>
          <a:ln w="9525">
            <a:noFill/>
            <a:miter lim="800000"/>
            <a:headEnd/>
            <a:tailEnd/>
          </a:ln>
        </p:spPr>
      </p:pic>
      <p:sp>
        <p:nvSpPr>
          <p:cNvPr id="11" name="Content Placeholder 2"/>
          <p:cNvSpPr>
            <a:spLocks noGrp="1"/>
          </p:cNvSpPr>
          <p:nvPr>
            <p:ph idx="1"/>
          </p:nvPr>
        </p:nvSpPr>
        <p:spPr>
          <a:xfrm>
            <a:off x="812800" y="1447800"/>
            <a:ext cx="10972800" cy="3733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hangingPunct="1">
              <a:buFont typeface="Arial" pitchFamily="34" charset="0"/>
              <a:buNone/>
            </a:pPr>
            <a:r>
              <a:rPr lang="en-US" baseline="30000">
                <a:solidFill>
                  <a:schemeClr val="bg1"/>
                </a:solidFill>
                <a:latin typeface="Berkeley-Medium"/>
              </a:rPr>
              <a:t>Click to edit Master text styles</a:t>
            </a:r>
          </a:p>
          <a:p>
            <a:pPr lvl="1" eaLnBrk="1" hangingPunct="1">
              <a:buFont typeface="Arial" pitchFamily="34" charset="0"/>
              <a:buNone/>
            </a:pPr>
            <a:r>
              <a:rPr lang="en-US" baseline="30000">
                <a:solidFill>
                  <a:schemeClr val="bg1"/>
                </a:solidFill>
                <a:latin typeface="Berkeley-Medium"/>
              </a:rPr>
              <a:t>Second level</a:t>
            </a:r>
          </a:p>
          <a:p>
            <a:pPr lvl="2" eaLnBrk="1" hangingPunct="1">
              <a:buFont typeface="Arial" pitchFamily="34" charset="0"/>
              <a:buNone/>
            </a:pPr>
            <a:r>
              <a:rPr lang="en-US" baseline="30000">
                <a:solidFill>
                  <a:schemeClr val="bg1"/>
                </a:solidFill>
                <a:latin typeface="Berkeley-Medium"/>
              </a:rPr>
              <a:t>Third level</a:t>
            </a:r>
          </a:p>
          <a:p>
            <a:pPr lvl="3" eaLnBrk="1" hangingPunct="1">
              <a:buFont typeface="Arial" pitchFamily="34" charset="0"/>
              <a:buNone/>
            </a:pPr>
            <a:r>
              <a:rPr lang="en-US" baseline="30000">
                <a:solidFill>
                  <a:schemeClr val="bg1"/>
                </a:solidFill>
                <a:latin typeface="Berkeley-Medium"/>
              </a:rPr>
              <a:t>Fourth level</a:t>
            </a:r>
          </a:p>
          <a:p>
            <a:pPr lvl="4" eaLnBrk="1" hangingPunct="1">
              <a:buFont typeface="Arial" pitchFamily="34" charset="0"/>
              <a:buNone/>
            </a:pPr>
            <a:r>
              <a:rPr lang="en-US" baseline="30000">
                <a:solidFill>
                  <a:schemeClr val="bg1"/>
                </a:solidFill>
                <a:latin typeface="Berkeley-Medium"/>
              </a:rPr>
              <a:t>Fifth level</a:t>
            </a:r>
            <a:endParaRPr lang="en-US" baseline="30000" dirty="0">
              <a:solidFill>
                <a:schemeClr val="bg1"/>
              </a:solidFill>
              <a:latin typeface="Berkeley-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1"/>
            <a:ext cx="12192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bwMode="auto">
          <a:xfrm>
            <a:off x="0" y="6037943"/>
            <a:ext cx="12192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TextBox 35"/>
          <p:cNvSpPr txBox="1">
            <a:spLocks noChangeArrowheads="1"/>
          </p:cNvSpPr>
          <p:nvPr userDrawn="1"/>
        </p:nvSpPr>
        <p:spPr bwMode="auto">
          <a:xfrm>
            <a:off x="1524001" y="6103938"/>
            <a:ext cx="10494433"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389467" y="5774871"/>
            <a:ext cx="1037167" cy="979488"/>
          </a:xfrm>
          <a:prstGeom prst="rect">
            <a:avLst/>
          </a:prstGeom>
          <a:noFill/>
          <a:ln w="9525">
            <a:noFill/>
            <a:miter lim="800000"/>
            <a:headEnd/>
            <a:tailEnd/>
          </a:ln>
        </p:spPr>
      </p:pic>
      <p:sp>
        <p:nvSpPr>
          <p:cNvPr id="9" name="Rectangle 8"/>
          <p:cNvSpPr/>
          <p:nvPr userDrawn="1"/>
        </p:nvSpPr>
        <p:spPr>
          <a:xfrm>
            <a:off x="0" y="0"/>
            <a:ext cx="12192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hasCustomPrompt="1"/>
          </p:nvPr>
        </p:nvSpPr>
        <p:spPr>
          <a:xfrm>
            <a:off x="0" y="0"/>
            <a:ext cx="10972800" cy="1143000"/>
          </a:xfrm>
          <a:prstGeom prst="rect">
            <a:avLst/>
          </a:prstGeom>
        </p:spPr>
        <p:txBody>
          <a:bodyPr/>
          <a:lstStyle>
            <a:lvl1pPr algn="l">
              <a:defRPr>
                <a:solidFill>
                  <a:schemeClr val="bg1"/>
                </a:solidFill>
              </a:defRPr>
            </a:lvl1pPr>
          </a:lstStyle>
          <a:p>
            <a:r>
              <a:rPr lang="en-US" dirty="0"/>
              <a:t>Questions?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ctdeep.maps.arcgis.com/apps/MapJournal/index.html?appid=ebd76559de6541f9b5cdb3afd3af7030&amp;forceDesktop"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hyperlink" Target="https://estuarie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3695" y="490451"/>
            <a:ext cx="6043352" cy="3826033"/>
          </a:xfrm>
        </p:spPr>
        <p:txBody>
          <a:bodyPr/>
          <a:lstStyle/>
          <a:p>
            <a:r>
              <a:rPr lang="en-US" sz="3200" dirty="0" smtClean="0"/>
              <a:t>Monitoring Season’s Over! </a:t>
            </a:r>
            <a:br>
              <a:rPr lang="en-US" sz="3200" dirty="0" smtClean="0"/>
            </a:br>
            <a:r>
              <a:rPr lang="en-US" sz="3200" dirty="0" smtClean="0"/>
              <a:t>We want </a:t>
            </a:r>
            <a:r>
              <a:rPr lang="en-US" sz="3200" dirty="0"/>
              <a:t>y</a:t>
            </a:r>
            <a:r>
              <a:rPr lang="en-US" sz="3200" dirty="0" smtClean="0"/>
              <a:t>our data</a:t>
            </a:r>
            <a:br>
              <a:rPr lang="en-US" sz="3200" dirty="0" smtClean="0"/>
            </a:br>
            <a:r>
              <a:rPr lang="en-US" sz="2000" dirty="0" smtClean="0"/>
              <a:t/>
            </a:r>
            <a:br>
              <a:rPr lang="en-US" sz="2000" dirty="0" smtClean="0"/>
            </a:br>
            <a:r>
              <a:rPr lang="en-US" sz="2000" dirty="0" smtClean="0"/>
              <a:t/>
            </a:r>
            <a:br>
              <a:rPr lang="en-US" sz="2000" dirty="0" smtClean="0"/>
            </a:br>
            <a:r>
              <a:rPr lang="en-US" sz="2400" dirty="0" smtClean="0"/>
              <a:t>How CT DEEP utilizes volunteer generated data for water quality assessments and implementation</a:t>
            </a:r>
            <a:endParaRPr lang="en-US" sz="2400" dirty="0"/>
          </a:p>
        </p:txBody>
      </p:sp>
      <p:sp>
        <p:nvSpPr>
          <p:cNvPr id="3" name="TextBox 2"/>
          <p:cNvSpPr txBox="1"/>
          <p:nvPr/>
        </p:nvSpPr>
        <p:spPr>
          <a:xfrm>
            <a:off x="2647405" y="5048569"/>
            <a:ext cx="7672252" cy="1015663"/>
          </a:xfrm>
          <a:prstGeom prst="rect">
            <a:avLst/>
          </a:prstGeom>
          <a:noFill/>
        </p:spPr>
        <p:txBody>
          <a:bodyPr wrap="square" rtlCol="0">
            <a:spAutoFit/>
          </a:bodyPr>
          <a:lstStyle/>
          <a:p>
            <a:r>
              <a:rPr lang="en-US" sz="1400" dirty="0">
                <a:solidFill>
                  <a:schemeClr val="bg1"/>
                </a:solidFill>
              </a:rPr>
              <a:t>Katie O’Brien-Clayton, Long Island Sound Water Quality Monitoring Program</a:t>
            </a:r>
          </a:p>
          <a:p>
            <a:r>
              <a:rPr lang="en-US" sz="1400" dirty="0">
                <a:solidFill>
                  <a:schemeClr val="bg1"/>
                </a:solidFill>
              </a:rPr>
              <a:t>Unified Waters Summit</a:t>
            </a:r>
          </a:p>
          <a:p>
            <a:r>
              <a:rPr lang="en-US" sz="1400" dirty="0">
                <a:solidFill>
                  <a:schemeClr val="bg1"/>
                </a:solidFill>
              </a:rPr>
              <a:t>Westport, CT </a:t>
            </a:r>
            <a:endParaRPr lang="en-US" sz="1400" dirty="0" smtClean="0">
              <a:solidFill>
                <a:schemeClr val="bg1"/>
              </a:solidFill>
            </a:endParaRPr>
          </a:p>
          <a:p>
            <a:r>
              <a:rPr lang="en-US" sz="1400" dirty="0" smtClean="0">
                <a:solidFill>
                  <a:schemeClr val="bg1"/>
                </a:solidFill>
              </a:rPr>
              <a:t>November </a:t>
            </a:r>
            <a:r>
              <a:rPr lang="en-US" sz="1400" dirty="0">
                <a:solidFill>
                  <a:schemeClr val="bg1"/>
                </a:solidFill>
              </a:rPr>
              <a:t>14, 2019</a:t>
            </a:r>
            <a:r>
              <a:rPr lang="en-US" dirty="0">
                <a:solidFill>
                  <a:schemeClr val="bg1"/>
                </a:solidFill>
              </a:rPr>
              <a:t>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607" t="3804" r="3643" b="16492"/>
          <a:stretch/>
        </p:blipFill>
        <p:spPr>
          <a:xfrm>
            <a:off x="9123219" y="2828287"/>
            <a:ext cx="934983" cy="98419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114" y="490451"/>
            <a:ext cx="2572581" cy="3215726"/>
          </a:xfrm>
          <a:prstGeom prst="rect">
            <a:avLst/>
          </a:prstGeom>
        </p:spPr>
      </p:pic>
    </p:spTree>
    <p:extLst>
      <p:ext uri="{BB962C8B-B14F-4D97-AF65-F5344CB8AC3E}">
        <p14:creationId xmlns:p14="http://schemas.microsoft.com/office/powerpoint/2010/main" val="4005499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1669" y="0"/>
            <a:ext cx="8229600" cy="1143000"/>
          </a:xfrm>
        </p:spPr>
        <p:txBody>
          <a:bodyPr/>
          <a:lstStyle/>
          <a:p>
            <a:pPr algn="l"/>
            <a:r>
              <a:rPr lang="en-US" dirty="0"/>
              <a:t>Environmental Protection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7648527"/>
              </p:ext>
            </p:extLst>
          </p:nvPr>
        </p:nvGraphicFramePr>
        <p:xfrm>
          <a:off x="1762899" y="1464276"/>
          <a:ext cx="6137189"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726726" y="4020066"/>
            <a:ext cx="4094205" cy="149104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09062" y="953529"/>
            <a:ext cx="3858938" cy="4985980"/>
          </a:xfrm>
          <a:prstGeom prst="rect">
            <a:avLst/>
          </a:prstGeom>
          <a:noFill/>
        </p:spPr>
        <p:txBody>
          <a:bodyPr wrap="square" rtlCol="0">
            <a:spAutoFit/>
          </a:bodyPr>
          <a:lstStyle/>
          <a:p>
            <a:pPr lvl="1" algn="ctr"/>
            <a:r>
              <a:rPr lang="en-US" sz="2800" dirty="0">
                <a:solidFill>
                  <a:schemeClr val="accent6">
                    <a:lumMod val="75000"/>
                  </a:schemeClr>
                </a:solidFill>
              </a:rPr>
              <a:t>Integrated Water Resource Management</a:t>
            </a:r>
          </a:p>
          <a:p>
            <a:pPr lvl="1"/>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Develop plans that lead to water quality restoration and protection</a:t>
            </a:r>
          </a:p>
          <a:p>
            <a:pPr marL="742950" lvl="1" indent="-285750">
              <a:buFont typeface="Arial" panose="020B0604020202020204" pitchFamily="34" charset="0"/>
              <a:buChar char="•"/>
            </a:pP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Build on &amp; expand internal &amp; external partnerships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2800" dirty="0"/>
              <a:t>303d Integrated Water Resource Management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1478508"/>
              </p:ext>
            </p:extLst>
          </p:nvPr>
        </p:nvGraphicFramePr>
        <p:xfrm>
          <a:off x="642865" y="1035910"/>
          <a:ext cx="8064844" cy="3231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p:cNvSpPr/>
          <p:nvPr/>
        </p:nvSpPr>
        <p:spPr>
          <a:xfrm>
            <a:off x="4559958" y="4466810"/>
            <a:ext cx="230659" cy="560173"/>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48248" y="5303109"/>
            <a:ext cx="5223418" cy="369332"/>
          </a:xfrm>
          <a:prstGeom prst="rect">
            <a:avLst/>
          </a:prstGeom>
          <a:noFill/>
          <a:ln w="38100">
            <a:solidFill>
              <a:schemeClr val="accent1">
                <a:shade val="50000"/>
              </a:schemeClr>
            </a:solidFill>
          </a:ln>
        </p:spPr>
        <p:txBody>
          <a:bodyPr wrap="none" rtlCol="0">
            <a:spAutoFit/>
          </a:bodyPr>
          <a:lstStyle/>
          <a:p>
            <a:r>
              <a:rPr lang="en-US" dirty="0">
                <a:solidFill>
                  <a:schemeClr val="bg1"/>
                </a:solidFill>
              </a:rPr>
              <a:t>Achieve Water Quality Protection &amp; Restoration Goals</a:t>
            </a:r>
          </a:p>
        </p:txBody>
      </p:sp>
      <p:sp>
        <p:nvSpPr>
          <p:cNvPr id="6" name="TextBox 5"/>
          <p:cNvSpPr txBox="1"/>
          <p:nvPr/>
        </p:nvSpPr>
        <p:spPr>
          <a:xfrm>
            <a:off x="7317643" y="748080"/>
            <a:ext cx="3200400" cy="5262979"/>
          </a:xfrm>
          <a:prstGeom prst="rect">
            <a:avLst/>
          </a:prstGeom>
          <a:noFill/>
        </p:spPr>
        <p:txBody>
          <a:bodyPr wrap="square" rtlCol="0">
            <a:spAutoFit/>
          </a:bodyPr>
          <a:lstStyle/>
          <a:p>
            <a:pPr marL="342900" indent="-342900">
              <a:buFont typeface="Arial" pitchFamily="34" charset="0"/>
              <a:buChar char="•"/>
            </a:pPr>
            <a:r>
              <a:rPr lang="en-US" sz="2400" dirty="0">
                <a:solidFill>
                  <a:schemeClr val="accent6"/>
                </a:solidFill>
              </a:rPr>
              <a:t>A renewed approach to focusing existing programs to achieve Water Quality goals</a:t>
            </a:r>
          </a:p>
          <a:p>
            <a:pPr marL="342900" indent="-342900">
              <a:buFont typeface="Arial" pitchFamily="34" charset="0"/>
              <a:buChar char="•"/>
            </a:pPr>
            <a:endParaRPr lang="en-US" sz="2400" dirty="0">
              <a:solidFill>
                <a:schemeClr val="accent6"/>
              </a:solidFill>
            </a:endParaRPr>
          </a:p>
          <a:p>
            <a:pPr marL="342900" indent="-342900">
              <a:buFont typeface="Arial" pitchFamily="34" charset="0"/>
              <a:buChar char="•"/>
            </a:pPr>
            <a:r>
              <a:rPr lang="en-US" sz="2400" dirty="0">
                <a:solidFill>
                  <a:schemeClr val="accent6"/>
                </a:solidFill>
              </a:rPr>
              <a:t>Works within existing regulatory frameworks – No new regulatory requirements</a:t>
            </a:r>
          </a:p>
          <a:p>
            <a:pPr marL="342900" indent="-342900">
              <a:buFont typeface="Arial" pitchFamily="34" charset="0"/>
              <a:buChar char="•"/>
            </a:pPr>
            <a:endParaRPr lang="en-US" sz="2400" dirty="0">
              <a:solidFill>
                <a:schemeClr val="accent6"/>
              </a:solidFill>
            </a:endParaRPr>
          </a:p>
          <a:p>
            <a:pPr marL="342900" indent="-342900">
              <a:buFont typeface="Arial" pitchFamily="34" charset="0"/>
              <a:buChar char="•"/>
            </a:pPr>
            <a:r>
              <a:rPr lang="en-US" sz="2400" dirty="0">
                <a:solidFill>
                  <a:schemeClr val="accent6"/>
                </a:solidFill>
              </a:rPr>
              <a:t>Collaboration Between EPA &amp; States Starting 2011</a:t>
            </a:r>
          </a:p>
        </p:txBody>
      </p:sp>
    </p:spTree>
    <p:extLst>
      <p:ext uri="{BB962C8B-B14F-4D97-AF65-F5344CB8AC3E}">
        <p14:creationId xmlns:p14="http://schemas.microsoft.com/office/powerpoint/2010/main" val="2916378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681738" y="651286"/>
          <a:ext cx="7628237" cy="5263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7719459" y="2650706"/>
            <a:ext cx="1416907" cy="1556951"/>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0"/>
              </a:spcBef>
              <a:spcAft>
                <a:spcPts val="800"/>
              </a:spcAft>
            </a:pPr>
            <a:r>
              <a:rPr lang="en-US" sz="1800" b="1" dirty="0">
                <a:solidFill>
                  <a:srgbClr val="000000"/>
                </a:solidFill>
                <a:ea typeface="Calibri" panose="020F0502020204030204" pitchFamily="34" charset="0"/>
                <a:cs typeface="Times New Roman" panose="02020603050405020304" pitchFamily="18" charset="0"/>
              </a:rPr>
              <a:t>Water </a:t>
            </a:r>
            <a:br>
              <a:rPr lang="en-US" sz="1800" b="1" dirty="0">
                <a:solidFill>
                  <a:srgbClr val="000000"/>
                </a:solidFill>
                <a:ea typeface="Calibri" panose="020F0502020204030204" pitchFamily="34" charset="0"/>
                <a:cs typeface="Times New Roman" panose="02020603050405020304" pitchFamily="18" charset="0"/>
              </a:rPr>
            </a:br>
            <a:r>
              <a:rPr lang="en-US" sz="1800" b="1" dirty="0">
                <a:solidFill>
                  <a:srgbClr val="000000"/>
                </a:solidFill>
                <a:ea typeface="Calibri" panose="020F0502020204030204" pitchFamily="34" charset="0"/>
                <a:cs typeface="Times New Roman" panose="02020603050405020304" pitchFamily="18" charset="0"/>
              </a:rPr>
              <a:t>Quality Restoration &amp; Protection</a:t>
            </a:r>
          </a:p>
        </p:txBody>
      </p:sp>
      <p:sp>
        <p:nvSpPr>
          <p:cNvPr id="6" name="Title 1"/>
          <p:cNvSpPr txBox="1">
            <a:spLocks/>
          </p:cNvSpPr>
          <p:nvPr/>
        </p:nvSpPr>
        <p:spPr>
          <a:xfrm>
            <a:off x="1524000" y="0"/>
            <a:ext cx="9144000" cy="711200"/>
          </a:xfrm>
          <a:prstGeom prst="rect">
            <a:avLst/>
          </a:prstGeom>
        </p:spPr>
        <p:txBody>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sz="3600" dirty="0"/>
              <a:t>IWRM Water Quality Priorities</a:t>
            </a:r>
          </a:p>
        </p:txBody>
      </p:sp>
      <p:sp>
        <p:nvSpPr>
          <p:cNvPr id="26" name="Content Placeholder 2"/>
          <p:cNvSpPr txBox="1">
            <a:spLocks/>
          </p:cNvSpPr>
          <p:nvPr/>
        </p:nvSpPr>
        <p:spPr>
          <a:xfrm>
            <a:off x="1513882" y="980017"/>
            <a:ext cx="4626708" cy="46065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accent6"/>
                </a:solidFill>
              </a:rPr>
              <a:t>Water Quality Priorities</a:t>
            </a:r>
          </a:p>
          <a:p>
            <a:pPr lvl="1"/>
            <a:r>
              <a:rPr lang="en-US" dirty="0">
                <a:solidFill>
                  <a:schemeClr val="bg1"/>
                </a:solidFill>
              </a:rPr>
              <a:t>Continue work on bacteria impairments and storm water</a:t>
            </a:r>
          </a:p>
          <a:p>
            <a:pPr lvl="1"/>
            <a:r>
              <a:rPr lang="en-US" dirty="0">
                <a:solidFill>
                  <a:schemeClr val="bg1"/>
                </a:solidFill>
              </a:rPr>
              <a:t>Expand focus to include :</a:t>
            </a:r>
          </a:p>
          <a:p>
            <a:pPr lvl="2"/>
            <a:r>
              <a:rPr lang="en-US" dirty="0">
                <a:solidFill>
                  <a:schemeClr val="bg1"/>
                </a:solidFill>
              </a:rPr>
              <a:t>nutrients, coastal areas &amp; aquatic life/wildlife support</a:t>
            </a:r>
          </a:p>
          <a:p>
            <a:pPr lvl="2"/>
            <a:r>
              <a:rPr lang="en-US" dirty="0">
                <a:solidFill>
                  <a:schemeClr val="bg1"/>
                </a:solidFill>
              </a:rPr>
              <a:t>Water Quality Restoration &amp; Protection</a:t>
            </a:r>
          </a:p>
        </p:txBody>
      </p:sp>
    </p:spTree>
    <p:extLst>
      <p:ext uri="{BB962C8B-B14F-4D97-AF65-F5344CB8AC3E}">
        <p14:creationId xmlns:p14="http://schemas.microsoft.com/office/powerpoint/2010/main" val="686278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0" y="0"/>
            <a:ext cx="9144000" cy="1143000"/>
          </a:xfrm>
          <a:prstGeom prst="rect">
            <a:avLst/>
          </a:prstGeom>
        </p:spPr>
        <p:txBody>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sz="3600" dirty="0"/>
              <a:t>IWRM Updates 2016 Based on Public Comment</a:t>
            </a:r>
          </a:p>
        </p:txBody>
      </p:sp>
      <p:sp>
        <p:nvSpPr>
          <p:cNvPr id="7" name="Content Placeholder 2"/>
          <p:cNvSpPr txBox="1">
            <a:spLocks/>
          </p:cNvSpPr>
          <p:nvPr/>
        </p:nvSpPr>
        <p:spPr>
          <a:xfrm>
            <a:off x="1688123" y="833220"/>
            <a:ext cx="3405547" cy="49110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accent6"/>
                </a:solidFill>
              </a:rPr>
              <a:t>Locations for Initial Water Quality Restoration and Protection Plans</a:t>
            </a:r>
          </a:p>
          <a:p>
            <a:r>
              <a:rPr lang="en-US" sz="2400" dirty="0">
                <a:solidFill>
                  <a:schemeClr val="bg1"/>
                </a:solidFill>
              </a:rPr>
              <a:t>Developed using EPA Recovery Potential Screening Tool modified with CT-specific information</a:t>
            </a:r>
          </a:p>
          <a:p>
            <a:r>
              <a:rPr lang="en-US" sz="2400" dirty="0">
                <a:solidFill>
                  <a:schemeClr val="bg1"/>
                </a:solidFill>
              </a:rPr>
              <a:t>Active projects and partnerships</a:t>
            </a:r>
          </a:p>
          <a:p>
            <a:r>
              <a:rPr lang="en-US" sz="2400" dirty="0">
                <a:solidFill>
                  <a:schemeClr val="bg1"/>
                </a:solidFill>
              </a:rPr>
              <a:t>Public Feedback</a:t>
            </a:r>
          </a:p>
        </p:txBody>
      </p:sp>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79637" y="958492"/>
            <a:ext cx="5402396" cy="4176216"/>
          </a:xfrm>
        </p:spPr>
      </p:pic>
    </p:spTree>
    <p:extLst>
      <p:ext uri="{BB962C8B-B14F-4D97-AF65-F5344CB8AC3E}">
        <p14:creationId xmlns:p14="http://schemas.microsoft.com/office/powerpoint/2010/main" val="2725424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3200" dirty="0"/>
              <a:t>Overview:  Watershed Based Approach to Nutrients</a:t>
            </a:r>
          </a:p>
        </p:txBody>
      </p:sp>
      <p:sp>
        <p:nvSpPr>
          <p:cNvPr id="3" name="Content Placeholder 2"/>
          <p:cNvSpPr>
            <a:spLocks noGrp="1"/>
          </p:cNvSpPr>
          <p:nvPr>
            <p:ph idx="1"/>
          </p:nvPr>
        </p:nvSpPr>
        <p:spPr>
          <a:xfrm>
            <a:off x="1641231" y="885092"/>
            <a:ext cx="5541108" cy="3827586"/>
          </a:xfrm>
        </p:spPr>
        <p:txBody>
          <a:bodyPr/>
          <a:lstStyle/>
          <a:p>
            <a:r>
              <a:rPr lang="en-US" dirty="0">
                <a:solidFill>
                  <a:schemeClr val="accent6"/>
                </a:solidFill>
              </a:rPr>
              <a:t>Estuaries and Associated Freshwater Watersheds</a:t>
            </a:r>
          </a:p>
          <a:p>
            <a:pPr marL="285750" indent="-285750"/>
            <a:r>
              <a:rPr lang="en-US" sz="2400" dirty="0">
                <a:solidFill>
                  <a:schemeClr val="bg1"/>
                </a:solidFill>
              </a:rPr>
              <a:t>Build on existing WQ restoration activities</a:t>
            </a:r>
          </a:p>
          <a:p>
            <a:pPr lvl="1">
              <a:buFont typeface="Arial" panose="020B0604020202020204" pitchFamily="34" charset="0"/>
              <a:buChar char="•"/>
            </a:pPr>
            <a:r>
              <a:rPr lang="en-US" sz="2000" dirty="0">
                <a:solidFill>
                  <a:schemeClr val="bg1"/>
                </a:solidFill>
              </a:rPr>
              <a:t>Bacteria TMDLs</a:t>
            </a:r>
          </a:p>
          <a:p>
            <a:pPr lvl="1">
              <a:buFont typeface="Arial" panose="020B0604020202020204" pitchFamily="34" charset="0"/>
              <a:buChar char="•"/>
            </a:pPr>
            <a:r>
              <a:rPr lang="en-US" sz="2000" dirty="0">
                <a:solidFill>
                  <a:schemeClr val="bg1"/>
                </a:solidFill>
              </a:rPr>
              <a:t>WQ Based Permits</a:t>
            </a:r>
          </a:p>
          <a:p>
            <a:pPr lvl="1">
              <a:buFont typeface="Arial" panose="020B0604020202020204" pitchFamily="34" charset="0"/>
              <a:buChar char="•"/>
            </a:pPr>
            <a:r>
              <a:rPr lang="en-US" sz="2000" dirty="0">
                <a:solidFill>
                  <a:schemeClr val="bg1"/>
                </a:solidFill>
              </a:rPr>
              <a:t>EPA Nitrogen Reduction Strategy</a:t>
            </a:r>
          </a:p>
          <a:p>
            <a:pPr lvl="1">
              <a:buFont typeface="Arial" panose="020B0604020202020204" pitchFamily="34" charset="0"/>
              <a:buChar char="•"/>
            </a:pPr>
            <a:r>
              <a:rPr lang="en-US" sz="2000" dirty="0">
                <a:solidFill>
                  <a:schemeClr val="bg1"/>
                </a:solidFill>
              </a:rPr>
              <a:t>CT Second Generation Nitrogen Strategy</a:t>
            </a:r>
          </a:p>
          <a:p>
            <a:pPr lvl="1">
              <a:buFont typeface="Arial" panose="020B0604020202020204" pitchFamily="34" charset="0"/>
              <a:buChar char="•"/>
            </a:pPr>
            <a:r>
              <a:rPr lang="en-US" sz="2000" dirty="0">
                <a:solidFill>
                  <a:schemeClr val="bg1"/>
                </a:solidFill>
              </a:rPr>
              <a:t>Habitat improvements </a:t>
            </a:r>
            <a:endParaRPr lang="en-US" sz="2400" dirty="0">
              <a:solidFill>
                <a:schemeClr val="bg1"/>
              </a:solidFill>
            </a:endParaRPr>
          </a:p>
        </p:txBody>
      </p:sp>
      <p:graphicFrame>
        <p:nvGraphicFramePr>
          <p:cNvPr id="5" name="Diagram 4"/>
          <p:cNvGraphicFramePr/>
          <p:nvPr>
            <p:extLst>
              <p:ext uri="{D42A27DB-BD31-4B8C-83A1-F6EECF244321}">
                <p14:modId xmlns:p14="http://schemas.microsoft.com/office/powerpoint/2010/main" val="3384109639"/>
              </p:ext>
            </p:extLst>
          </p:nvPr>
        </p:nvGraphicFramePr>
        <p:xfrm>
          <a:off x="6924431" y="1711569"/>
          <a:ext cx="3688862" cy="2670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50123" y="4819582"/>
            <a:ext cx="7526215" cy="923330"/>
          </a:xfrm>
          <a:prstGeom prst="rect">
            <a:avLst/>
          </a:prstGeom>
          <a:solidFill>
            <a:schemeClr val="accent6"/>
          </a:solidFill>
        </p:spPr>
        <p:txBody>
          <a:bodyPr wrap="square" rtlCol="0">
            <a:spAutoFit/>
          </a:bodyPr>
          <a:lstStyle/>
          <a:p>
            <a:r>
              <a:rPr lang="en-US" dirty="0"/>
              <a:t>Data from Unified Water Study projects can be used to characterize water quality and provide data for modeling within coastal </a:t>
            </a:r>
            <a:r>
              <a:rPr lang="en-US" dirty="0" err="1"/>
              <a:t>embayments</a:t>
            </a:r>
            <a:r>
              <a:rPr lang="en-US" dirty="0"/>
              <a:t> identified for plan development under Integrate Water Resource Management</a:t>
            </a:r>
          </a:p>
        </p:txBody>
      </p:sp>
    </p:spTree>
    <p:extLst>
      <p:ext uri="{BB962C8B-B14F-4D97-AF65-F5344CB8AC3E}">
        <p14:creationId xmlns:p14="http://schemas.microsoft.com/office/powerpoint/2010/main" val="2376696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0"/>
            <a:ext cx="9144000" cy="1143000"/>
          </a:xfrm>
        </p:spPr>
        <p:txBody>
          <a:bodyPr/>
          <a:lstStyle/>
          <a:p>
            <a:pPr algn="l"/>
            <a:r>
              <a:rPr lang="en-US" sz="3600" dirty="0"/>
              <a:t>Pawcatuck River Watershed Project</a:t>
            </a:r>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59793" y="840289"/>
            <a:ext cx="4548188" cy="3384065"/>
          </a:xfrm>
        </p:spPr>
      </p:pic>
      <p:sp>
        <p:nvSpPr>
          <p:cNvPr id="5" name="TextBox 4"/>
          <p:cNvSpPr txBox="1"/>
          <p:nvPr/>
        </p:nvSpPr>
        <p:spPr>
          <a:xfrm>
            <a:off x="1631515" y="919369"/>
            <a:ext cx="3904735"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Pawcatuck River Watershed and Estuary was selected for development of initial coastal estuary plan</a:t>
            </a:r>
          </a:p>
          <a:p>
            <a:pPr marL="285750" indent="-285750">
              <a:buFont typeface="Arial" panose="020B0604020202020204" pitchFamily="34" charset="0"/>
              <a:buChar char="•"/>
            </a:pPr>
            <a:r>
              <a:rPr lang="en-US" sz="2400" dirty="0">
                <a:solidFill>
                  <a:schemeClr val="bg1"/>
                </a:solidFill>
              </a:rPr>
              <a:t>Project web page</a:t>
            </a:r>
          </a:p>
          <a:p>
            <a:pPr marL="742950" lvl="1" indent="-285750">
              <a:buFont typeface="Arial" panose="020B0604020202020204" pitchFamily="34" charset="0"/>
              <a:buChar char="•"/>
            </a:pPr>
            <a:r>
              <a:rPr lang="en-US" sz="2000" dirty="0">
                <a:solidFill>
                  <a:schemeClr val="bg1"/>
                </a:solidFill>
              </a:rPr>
              <a:t>Updates</a:t>
            </a:r>
          </a:p>
          <a:p>
            <a:pPr marL="742950" lvl="1" indent="-285750">
              <a:buFont typeface="Arial" panose="020B0604020202020204" pitchFamily="34" charset="0"/>
              <a:buChar char="•"/>
            </a:pPr>
            <a:r>
              <a:rPr lang="en-US" sz="2000" dirty="0">
                <a:solidFill>
                  <a:schemeClr val="bg1"/>
                </a:solidFill>
              </a:rPr>
              <a:t>Reports</a:t>
            </a:r>
          </a:p>
          <a:p>
            <a:pPr marL="742950" lvl="1" indent="-285750">
              <a:buFont typeface="Arial" panose="020B0604020202020204" pitchFamily="34" charset="0"/>
              <a:buChar char="•"/>
            </a:pPr>
            <a:r>
              <a:rPr lang="en-US" sz="2000" dirty="0">
                <a:solidFill>
                  <a:schemeClr val="bg1"/>
                </a:solidFill>
              </a:rPr>
              <a:t>Data</a:t>
            </a:r>
          </a:p>
          <a:p>
            <a:pPr marL="285750" indent="-285750">
              <a:buFont typeface="Arial" panose="020B0604020202020204" pitchFamily="34" charset="0"/>
              <a:buChar char="•"/>
            </a:pPr>
            <a:r>
              <a:rPr lang="en-US" sz="2400" dirty="0">
                <a:solidFill>
                  <a:schemeClr val="bg1"/>
                </a:solidFill>
              </a:rPr>
              <a:t>Interactive Story Map</a:t>
            </a:r>
          </a:p>
          <a:p>
            <a:pPr marL="285750" indent="-285750">
              <a:buFont typeface="Arial" panose="020B0604020202020204" pitchFamily="34" charset="0"/>
              <a:buChar char="•"/>
            </a:pPr>
            <a:r>
              <a:rPr lang="en-US" sz="2400" dirty="0">
                <a:solidFill>
                  <a:schemeClr val="bg1"/>
                </a:solidFill>
              </a:rPr>
              <a:t>Meetings with Partners and Stakeholders to be planned</a:t>
            </a:r>
          </a:p>
        </p:txBody>
      </p:sp>
      <p:sp>
        <p:nvSpPr>
          <p:cNvPr id="6" name="TextBox 5"/>
          <p:cNvSpPr txBox="1"/>
          <p:nvPr/>
        </p:nvSpPr>
        <p:spPr>
          <a:xfrm>
            <a:off x="4014791" y="5321509"/>
            <a:ext cx="5052712" cy="369332"/>
          </a:xfrm>
          <a:prstGeom prst="rect">
            <a:avLst/>
          </a:prstGeom>
          <a:solidFill>
            <a:schemeClr val="accent6"/>
          </a:solidFill>
        </p:spPr>
        <p:txBody>
          <a:bodyPr wrap="square" rtlCol="0">
            <a:spAutoFit/>
          </a:bodyPr>
          <a:lstStyle/>
          <a:p>
            <a:r>
              <a:rPr lang="en-US" dirty="0"/>
              <a:t>http://www.ct.gov/deep/pawcatucknutrientstudy</a:t>
            </a:r>
          </a:p>
        </p:txBody>
      </p:sp>
      <p:sp>
        <p:nvSpPr>
          <p:cNvPr id="2" name="TextBox 1"/>
          <p:cNvSpPr txBox="1"/>
          <p:nvPr/>
        </p:nvSpPr>
        <p:spPr>
          <a:xfrm>
            <a:off x="5837966" y="4244381"/>
            <a:ext cx="4391843" cy="276999"/>
          </a:xfrm>
          <a:prstGeom prst="rect">
            <a:avLst/>
          </a:prstGeom>
          <a:noFill/>
        </p:spPr>
        <p:txBody>
          <a:bodyPr wrap="none" rtlCol="0">
            <a:spAutoFit/>
          </a:bodyPr>
          <a:lstStyle/>
          <a:p>
            <a:r>
              <a:rPr lang="en-US" sz="1200" dirty="0">
                <a:solidFill>
                  <a:schemeClr val="bg1"/>
                </a:solidFill>
              </a:rPr>
              <a:t>Click on the picture above to go to the Pawcatuck Project Story Map</a:t>
            </a:r>
          </a:p>
        </p:txBody>
      </p:sp>
    </p:spTree>
    <p:extLst>
      <p:ext uri="{BB962C8B-B14F-4D97-AF65-F5344CB8AC3E}">
        <p14:creationId xmlns:p14="http://schemas.microsoft.com/office/powerpoint/2010/main" val="3904726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Partnering for the Pawcatuck</a:t>
            </a:r>
          </a:p>
        </p:txBody>
      </p:sp>
      <p:sp>
        <p:nvSpPr>
          <p:cNvPr id="7" name="TextBox 6"/>
          <p:cNvSpPr txBox="1"/>
          <p:nvPr/>
        </p:nvSpPr>
        <p:spPr>
          <a:xfrm>
            <a:off x="2149230" y="1019790"/>
            <a:ext cx="3946770" cy="2431435"/>
          </a:xfrm>
          <a:prstGeom prst="rect">
            <a:avLst/>
          </a:prstGeom>
          <a:noFill/>
        </p:spPr>
        <p:txBody>
          <a:bodyPr wrap="square" rtlCol="0">
            <a:spAutoFit/>
          </a:bodyPr>
          <a:lstStyle/>
          <a:p>
            <a:r>
              <a:rPr lang="en-US" sz="2400" dirty="0">
                <a:solidFill>
                  <a:schemeClr val="accent6"/>
                </a:solidFill>
              </a:rPr>
              <a:t>Project Partners: </a:t>
            </a:r>
          </a:p>
          <a:p>
            <a:pPr marL="342900" indent="-342900">
              <a:buFont typeface="Arial" panose="020B0604020202020204" pitchFamily="34" charset="0"/>
              <a:buChar char="•"/>
            </a:pPr>
            <a:r>
              <a:rPr lang="en-US" sz="2400" dirty="0">
                <a:solidFill>
                  <a:schemeClr val="bg1"/>
                </a:solidFill>
              </a:rPr>
              <a:t>CTDEEP, </a:t>
            </a:r>
          </a:p>
          <a:p>
            <a:pPr marL="342900" indent="-342900">
              <a:buFont typeface="Arial" panose="020B0604020202020204" pitchFamily="34" charset="0"/>
              <a:buChar char="•"/>
            </a:pPr>
            <a:r>
              <a:rPr lang="en-US" sz="2400" dirty="0">
                <a:solidFill>
                  <a:schemeClr val="bg1"/>
                </a:solidFill>
              </a:rPr>
              <a:t>Rhode Island </a:t>
            </a:r>
            <a:r>
              <a:rPr lang="en-US" sz="2400" dirty="0" err="1">
                <a:solidFill>
                  <a:schemeClr val="bg1"/>
                </a:solidFill>
              </a:rPr>
              <a:t>Dept</a:t>
            </a:r>
            <a:r>
              <a:rPr lang="en-US" sz="2400" dirty="0">
                <a:solidFill>
                  <a:schemeClr val="bg1"/>
                </a:solidFill>
              </a:rPr>
              <a:t> of Environmental Management</a:t>
            </a:r>
          </a:p>
          <a:p>
            <a:pPr marL="342900" indent="-342900">
              <a:buFont typeface="Arial" panose="020B0604020202020204" pitchFamily="34" charset="0"/>
              <a:buChar char="•"/>
            </a:pPr>
            <a:r>
              <a:rPr lang="en-US" sz="2400" dirty="0">
                <a:solidFill>
                  <a:schemeClr val="bg1"/>
                </a:solidFill>
              </a:rPr>
              <a:t> Save the Bay</a:t>
            </a:r>
          </a:p>
          <a:p>
            <a:endParaRPr lang="en-US" sz="800" dirty="0">
              <a:solidFill>
                <a:schemeClr val="bg1"/>
              </a:solidFill>
            </a:endParaRPr>
          </a:p>
        </p:txBody>
      </p:sp>
      <p:pic>
        <p:nvPicPr>
          <p:cNvPr id="10"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0229" y="3847086"/>
            <a:ext cx="2909821" cy="2162934"/>
          </a:xfrm>
          <a:prstGeom prst="rect">
            <a:avLst/>
          </a:prstGeom>
          <a:solidFill>
            <a:schemeClr val="accent1"/>
          </a:solidFill>
        </p:spPr>
      </p:pic>
      <p:pic>
        <p:nvPicPr>
          <p:cNvPr id="3" name="Picture 2"/>
          <p:cNvPicPr>
            <a:picLocks noChangeAspect="1"/>
          </p:cNvPicPr>
          <p:nvPr/>
        </p:nvPicPr>
        <p:blipFill>
          <a:blip r:embed="rId3"/>
          <a:stretch>
            <a:fillRect/>
          </a:stretch>
        </p:blipFill>
        <p:spPr>
          <a:xfrm>
            <a:off x="6230388" y="818064"/>
            <a:ext cx="4389500" cy="2834886"/>
          </a:xfrm>
          <a:prstGeom prst="rect">
            <a:avLst/>
          </a:prstGeom>
        </p:spPr>
      </p:pic>
      <p:sp>
        <p:nvSpPr>
          <p:cNvPr id="5" name="TextBox 4"/>
          <p:cNvSpPr txBox="1"/>
          <p:nvPr/>
        </p:nvSpPr>
        <p:spPr>
          <a:xfrm>
            <a:off x="2145323" y="3553721"/>
            <a:ext cx="3106616" cy="2031325"/>
          </a:xfrm>
          <a:prstGeom prst="rect">
            <a:avLst/>
          </a:prstGeom>
          <a:solidFill>
            <a:schemeClr val="accent6"/>
          </a:solidFill>
        </p:spPr>
        <p:txBody>
          <a:bodyPr wrap="square" rtlCol="0">
            <a:spAutoFit/>
          </a:bodyPr>
          <a:lstStyle/>
          <a:p>
            <a:r>
              <a:rPr lang="en-US" dirty="0"/>
              <a:t>Project Supported by a Southeast New England Program (SNEP) Watershed Grant, which is funded by EPA through collaboration with Restore America’s Estuaries </a:t>
            </a:r>
            <a:r>
              <a:rPr lang="en-US" dirty="0">
                <a:solidFill>
                  <a:schemeClr val="bg1"/>
                </a:solidFill>
                <a:hlinkClick r:id="rId4"/>
              </a:rPr>
              <a:t>https://estuaries.org/ </a:t>
            </a:r>
            <a:endParaRPr lang="en-US" dirty="0">
              <a:solidFill>
                <a:schemeClr val="bg1"/>
              </a:solidFill>
            </a:endParaRPr>
          </a:p>
        </p:txBody>
      </p:sp>
    </p:spTree>
    <p:extLst>
      <p:ext uri="{BB962C8B-B14F-4D97-AF65-F5344CB8AC3E}">
        <p14:creationId xmlns:p14="http://schemas.microsoft.com/office/powerpoint/2010/main" val="3512091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86459" y="997358"/>
            <a:ext cx="8364437" cy="4566300"/>
          </a:xfrm>
          <a:prstGeom prst="rect">
            <a:avLst/>
          </a:prstGeom>
        </p:spPr>
      </p:pic>
      <p:sp>
        <p:nvSpPr>
          <p:cNvPr id="2" name="Title 1"/>
          <p:cNvSpPr>
            <a:spLocks noGrp="1"/>
          </p:cNvSpPr>
          <p:nvPr>
            <p:ph type="title"/>
          </p:nvPr>
        </p:nvSpPr>
        <p:spPr>
          <a:xfrm>
            <a:off x="1524000" y="0"/>
            <a:ext cx="9144000" cy="1143000"/>
          </a:xfrm>
        </p:spPr>
        <p:txBody>
          <a:bodyPr/>
          <a:lstStyle/>
          <a:p>
            <a:r>
              <a:rPr lang="en-US" dirty="0"/>
              <a:t>Pawcatuck River Watershed &amp; Estuary</a:t>
            </a:r>
          </a:p>
        </p:txBody>
      </p:sp>
      <p:sp>
        <p:nvSpPr>
          <p:cNvPr id="7" name="TextBox 6"/>
          <p:cNvSpPr txBox="1"/>
          <p:nvPr/>
        </p:nvSpPr>
        <p:spPr>
          <a:xfrm>
            <a:off x="1524001" y="764024"/>
            <a:ext cx="4658277" cy="5386090"/>
          </a:xfrm>
          <a:prstGeom prst="rect">
            <a:avLst/>
          </a:prstGeom>
          <a:noFill/>
        </p:spPr>
        <p:txBody>
          <a:bodyPr wrap="square" rtlCol="0">
            <a:spAutoFit/>
          </a:bodyPr>
          <a:lstStyle/>
          <a:p>
            <a:pPr algn="ctr"/>
            <a:r>
              <a:rPr lang="en-US" sz="2800" dirty="0">
                <a:solidFill>
                  <a:schemeClr val="accent6">
                    <a:lumMod val="75000"/>
                  </a:schemeClr>
                </a:solidFill>
              </a:rPr>
              <a:t>Pawcatuck River Estuary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400" dirty="0">
                <a:solidFill>
                  <a:schemeClr val="bg1"/>
                </a:solidFill>
              </a:rPr>
              <a:t>WQ Impairments from bacteria &amp; insufficient oxygen</a:t>
            </a:r>
          </a:p>
          <a:p>
            <a:pPr marL="285750" indent="-285750">
              <a:buFont typeface="Arial" panose="020B0604020202020204" pitchFamily="34" charset="0"/>
              <a:buChar char="•"/>
            </a:pPr>
            <a:r>
              <a:rPr lang="en-US" sz="2400" dirty="0">
                <a:solidFill>
                  <a:schemeClr val="bg1"/>
                </a:solidFill>
              </a:rPr>
              <a:t>USGS study  nutrients decreased 1975-2015</a:t>
            </a:r>
          </a:p>
          <a:p>
            <a:pPr marL="285750" indent="-285750">
              <a:buFont typeface="Arial" panose="020B0604020202020204" pitchFamily="34" charset="0"/>
              <a:buChar char="•"/>
            </a:pPr>
            <a:r>
              <a:rPr lang="en-US" sz="2400" dirty="0">
                <a:solidFill>
                  <a:schemeClr val="bg1"/>
                </a:solidFill>
              </a:rPr>
              <a:t>Other studies</a:t>
            </a:r>
          </a:p>
          <a:p>
            <a:pPr marL="742950" lvl="1" indent="-285750">
              <a:buFont typeface="Arial" panose="020B0604020202020204" pitchFamily="34" charset="0"/>
              <a:buChar char="•"/>
            </a:pPr>
            <a:r>
              <a:rPr lang="en-US" sz="2200" dirty="0">
                <a:solidFill>
                  <a:schemeClr val="bg1"/>
                </a:solidFill>
              </a:rPr>
              <a:t>Disappearance of eelgrass</a:t>
            </a:r>
          </a:p>
          <a:p>
            <a:pPr marL="742950" lvl="1" indent="-285750">
              <a:buFont typeface="Arial" panose="020B0604020202020204" pitchFamily="34" charset="0"/>
              <a:buChar char="•"/>
            </a:pPr>
            <a:r>
              <a:rPr lang="en-US" sz="2200" dirty="0">
                <a:solidFill>
                  <a:schemeClr val="bg1"/>
                </a:solidFill>
              </a:rPr>
              <a:t>Extensive growth </a:t>
            </a:r>
            <a:r>
              <a:rPr lang="en-US" sz="2200" i="1" dirty="0" err="1">
                <a:solidFill>
                  <a:schemeClr val="bg1"/>
                </a:solidFill>
              </a:rPr>
              <a:t>Cladophora</a:t>
            </a:r>
            <a:r>
              <a:rPr lang="en-US" sz="2200" i="1" dirty="0">
                <a:solidFill>
                  <a:schemeClr val="bg1"/>
                </a:solidFill>
              </a:rPr>
              <a:t> spp.</a:t>
            </a:r>
          </a:p>
          <a:p>
            <a:pPr marL="742950" lvl="1" indent="-285750">
              <a:buFont typeface="Arial" panose="020B0604020202020204" pitchFamily="34" charset="0"/>
              <a:buChar char="•"/>
            </a:pPr>
            <a:r>
              <a:rPr lang="en-US" sz="2200" dirty="0">
                <a:solidFill>
                  <a:schemeClr val="bg1"/>
                </a:solidFill>
              </a:rPr>
              <a:t>Mucky, oxygen poor sediments</a:t>
            </a:r>
          </a:p>
          <a:p>
            <a:pPr marL="285750" indent="-285750">
              <a:buFont typeface="Arial" panose="020B0604020202020204" pitchFamily="34" charset="0"/>
              <a:buChar char="•"/>
            </a:pPr>
            <a:r>
              <a:rPr lang="en-US" sz="2400" dirty="0">
                <a:solidFill>
                  <a:schemeClr val="bg1"/>
                </a:solidFill>
              </a:rPr>
              <a:t>Highest total load of nitrogen per embayment area in Long Island Sound (</a:t>
            </a:r>
            <a:r>
              <a:rPr lang="en-US" sz="2400" dirty="0" err="1">
                <a:solidFill>
                  <a:schemeClr val="bg1"/>
                </a:solidFill>
              </a:rPr>
              <a:t>Vaudrey</a:t>
            </a:r>
            <a:r>
              <a:rPr lang="en-US" sz="2400" dirty="0">
                <a:solidFill>
                  <a:schemeClr val="bg1"/>
                </a:solidFill>
              </a:rPr>
              <a:t> et al, 2016)</a:t>
            </a: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224123" y="1680169"/>
            <a:ext cx="2402032" cy="3200677"/>
          </a:xfrm>
          <a:prstGeom prst="rect">
            <a:avLst/>
          </a:prstGeom>
        </p:spPr>
      </p:pic>
    </p:spTree>
    <p:extLst>
      <p:ext uri="{BB962C8B-B14F-4D97-AF65-F5344CB8AC3E}">
        <p14:creationId xmlns:p14="http://schemas.microsoft.com/office/powerpoint/2010/main" val="10295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Pawcatuck Watershed:  Estuary Work</a:t>
            </a:r>
          </a:p>
        </p:txBody>
      </p:sp>
      <p:pic>
        <p:nvPicPr>
          <p:cNvPr id="3" name="Picture 2"/>
          <p:cNvPicPr>
            <a:picLocks noChangeAspect="1"/>
          </p:cNvPicPr>
          <p:nvPr/>
        </p:nvPicPr>
        <p:blipFill>
          <a:blip r:embed="rId3"/>
          <a:stretch>
            <a:fillRect/>
          </a:stretch>
        </p:blipFill>
        <p:spPr>
          <a:xfrm>
            <a:off x="6643059" y="898769"/>
            <a:ext cx="3889451" cy="4884616"/>
          </a:xfrm>
          <a:prstGeom prst="rect">
            <a:avLst/>
          </a:prstGeom>
        </p:spPr>
      </p:pic>
      <p:sp>
        <p:nvSpPr>
          <p:cNvPr id="4" name="TextBox 3"/>
          <p:cNvSpPr txBox="1"/>
          <p:nvPr/>
        </p:nvSpPr>
        <p:spPr>
          <a:xfrm>
            <a:off x="1922586" y="898770"/>
            <a:ext cx="4095261" cy="5078313"/>
          </a:xfrm>
          <a:prstGeom prst="rect">
            <a:avLst/>
          </a:prstGeom>
          <a:noFill/>
        </p:spPr>
        <p:txBody>
          <a:bodyPr wrap="square" rtlCol="0">
            <a:spAutoFit/>
          </a:bodyPr>
          <a:lstStyle/>
          <a:p>
            <a:r>
              <a:rPr lang="en-US" sz="2400" dirty="0">
                <a:solidFill>
                  <a:schemeClr val="accent6"/>
                </a:solidFill>
              </a:rPr>
              <a:t>Sampling</a:t>
            </a:r>
          </a:p>
          <a:p>
            <a:pPr marL="285750" indent="-285750">
              <a:buFont typeface="Arial" panose="020B0604020202020204" pitchFamily="34" charset="0"/>
              <a:buChar char="•"/>
            </a:pPr>
            <a:r>
              <a:rPr lang="en-US" dirty="0"/>
              <a:t>2018</a:t>
            </a:r>
          </a:p>
          <a:p>
            <a:pPr marL="742950" lvl="1" indent="-285750">
              <a:buFont typeface="Arial" panose="020B0604020202020204" pitchFamily="34" charset="0"/>
              <a:buChar char="•"/>
            </a:pPr>
            <a:r>
              <a:rPr lang="en-US" dirty="0"/>
              <a:t>Sampling in Pawcatuck River Estuary by RIDEM &amp; USGS (CT)</a:t>
            </a:r>
          </a:p>
          <a:p>
            <a:pPr marL="285750" indent="-285750">
              <a:buFont typeface="Arial" panose="020B0604020202020204" pitchFamily="34" charset="0"/>
              <a:buChar char="•"/>
            </a:pPr>
            <a:r>
              <a:rPr lang="en-US" dirty="0"/>
              <a:t>2019</a:t>
            </a:r>
          </a:p>
          <a:p>
            <a:pPr marL="742950" lvl="1" indent="-285750">
              <a:buFont typeface="Arial" panose="020B0604020202020204" pitchFamily="34" charset="0"/>
              <a:buChar char="•"/>
            </a:pPr>
            <a:r>
              <a:rPr lang="en-US" dirty="0"/>
              <a:t>Sampling in Pawcatuck River Estuary  and Little Narragansett Bay by RIDEM and USEPA</a:t>
            </a:r>
          </a:p>
          <a:p>
            <a:pPr marL="742950" lvl="1" indent="-285750">
              <a:buFont typeface="Arial" panose="020B0604020202020204" pitchFamily="34" charset="0"/>
              <a:buChar char="•"/>
            </a:pPr>
            <a:r>
              <a:rPr lang="en-US" dirty="0" err="1"/>
              <a:t>Macroalgal</a:t>
            </a:r>
            <a:r>
              <a:rPr lang="en-US" dirty="0"/>
              <a:t> sampling by Dr. </a:t>
            </a:r>
            <a:r>
              <a:rPr lang="en-US" dirty="0" err="1"/>
              <a:t>Vaudrey</a:t>
            </a:r>
            <a:r>
              <a:rPr lang="en-US" dirty="0"/>
              <a:t> using </a:t>
            </a:r>
            <a:r>
              <a:rPr lang="en-US" b="1" u="sng" dirty="0">
                <a:solidFill>
                  <a:schemeClr val="accent3">
                    <a:lumMod val="50000"/>
                  </a:schemeClr>
                </a:solidFill>
              </a:rPr>
              <a:t>Unified Water Study Procedures</a:t>
            </a:r>
          </a:p>
          <a:p>
            <a:pPr marL="742950" lvl="1" indent="-285750">
              <a:buFont typeface="Arial" panose="020B0604020202020204" pitchFamily="34" charset="0"/>
              <a:buChar char="•"/>
            </a:pPr>
            <a:r>
              <a:rPr lang="en-US" dirty="0"/>
              <a:t>Reach out to other sampling efforts</a:t>
            </a:r>
          </a:p>
          <a:p>
            <a:pPr lvl="1"/>
            <a:endParaRPr lang="en-US" sz="800" dirty="0"/>
          </a:p>
          <a:p>
            <a:r>
              <a:rPr lang="en-US" dirty="0"/>
              <a:t> </a:t>
            </a:r>
            <a:r>
              <a:rPr lang="en-US" sz="2400" dirty="0">
                <a:solidFill>
                  <a:schemeClr val="accent6"/>
                </a:solidFill>
              </a:rPr>
              <a:t>Modeling</a:t>
            </a:r>
          </a:p>
          <a:p>
            <a:pPr marL="285750" indent="-285750">
              <a:buFont typeface="Arial" panose="020B0604020202020204" pitchFamily="34" charset="0"/>
              <a:buChar char="•"/>
            </a:pPr>
            <a:r>
              <a:rPr lang="en-US" dirty="0"/>
              <a:t>Consulting with EPA Narragansett Lab </a:t>
            </a:r>
          </a:p>
          <a:p>
            <a:endParaRPr lang="en-US" sz="2400" dirty="0">
              <a:solidFill>
                <a:schemeClr val="accent6"/>
              </a:solidFill>
            </a:endParaRPr>
          </a:p>
        </p:txBody>
      </p:sp>
    </p:spTree>
    <p:extLst>
      <p:ext uri="{BB962C8B-B14F-4D97-AF65-F5344CB8AC3E}">
        <p14:creationId xmlns:p14="http://schemas.microsoft.com/office/powerpoint/2010/main" val="3496677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77" y="0"/>
            <a:ext cx="11614825" cy="1143000"/>
          </a:xfrm>
        </p:spPr>
        <p:txBody>
          <a:bodyPr/>
          <a:lstStyle/>
          <a:p>
            <a:r>
              <a:rPr lang="en-US" sz="3600" dirty="0"/>
              <a:t>SNEP Project </a:t>
            </a:r>
            <a:r>
              <a:rPr lang="en-US" sz="3600" dirty="0" smtClean="0"/>
              <a:t>Components- FW portion </a:t>
            </a:r>
            <a:r>
              <a:rPr lang="en-US" dirty="0" smtClean="0"/>
              <a:t>of watershed</a:t>
            </a:r>
            <a:endParaRPr lang="en-US" dirty="0"/>
          </a:p>
        </p:txBody>
      </p:sp>
      <p:pic>
        <p:nvPicPr>
          <p:cNvPr id="4" name="Content Placeholder 3"/>
          <p:cNvPicPr>
            <a:picLocks noGrp="1"/>
          </p:cNvPicPr>
          <p:nvPr>
            <p:ph idx="1"/>
          </p:nvPr>
        </p:nvPicPr>
        <p:blipFill>
          <a:blip r:embed="rId2"/>
          <a:stretch>
            <a:fillRect/>
          </a:stretch>
        </p:blipFill>
        <p:spPr>
          <a:xfrm>
            <a:off x="1672283" y="1090382"/>
            <a:ext cx="5356239" cy="4318687"/>
          </a:xfrm>
          <a:prstGeom prst="rect">
            <a:avLst/>
          </a:prstGeom>
        </p:spPr>
      </p:pic>
      <p:sp>
        <p:nvSpPr>
          <p:cNvPr id="10" name="TextBox 9"/>
          <p:cNvSpPr txBox="1"/>
          <p:nvPr/>
        </p:nvSpPr>
        <p:spPr>
          <a:xfrm>
            <a:off x="7028522" y="989611"/>
            <a:ext cx="3425295" cy="3477875"/>
          </a:xfrm>
          <a:prstGeom prst="rect">
            <a:avLst/>
          </a:prstGeom>
          <a:noFill/>
        </p:spPr>
        <p:txBody>
          <a:bodyPr wrap="square" rtlCol="0">
            <a:spAutoFit/>
          </a:bodyPr>
          <a:lstStyle/>
          <a:p>
            <a:pPr algn="ctr"/>
            <a:r>
              <a:rPr lang="en-US" sz="2000" dirty="0">
                <a:solidFill>
                  <a:schemeClr val="accent6"/>
                </a:solidFill>
              </a:rPr>
              <a:t>Water Quality Monitoring</a:t>
            </a:r>
          </a:p>
          <a:p>
            <a:pPr marL="342900" indent="-342900">
              <a:buFont typeface="Arial" panose="020B0604020202020204" pitchFamily="34" charset="0"/>
              <a:buChar char="•"/>
            </a:pPr>
            <a:r>
              <a:rPr lang="en-US" sz="2000" dirty="0">
                <a:solidFill>
                  <a:schemeClr val="bg1"/>
                </a:solidFill>
              </a:rPr>
              <a:t>Monitoring by USGS </a:t>
            </a:r>
          </a:p>
          <a:p>
            <a:pPr marL="342900" indent="-342900">
              <a:buFont typeface="Arial" panose="020B0604020202020204" pitchFamily="34" charset="0"/>
              <a:buChar char="•"/>
            </a:pPr>
            <a:r>
              <a:rPr lang="en-US" sz="2000" dirty="0">
                <a:solidFill>
                  <a:schemeClr val="bg1"/>
                </a:solidFill>
              </a:rPr>
              <a:t>Nitrogen, phosphorus, flow, solids, dissolved oxygen, chlorophyll a, general chemistry</a:t>
            </a:r>
          </a:p>
          <a:p>
            <a:pPr marL="342900" indent="-342900">
              <a:buFont typeface="Arial" panose="020B0604020202020204" pitchFamily="34" charset="0"/>
              <a:buChar char="•"/>
            </a:pPr>
            <a:r>
              <a:rPr lang="en-US" sz="2000" dirty="0">
                <a:solidFill>
                  <a:schemeClr val="bg1"/>
                </a:solidFill>
              </a:rPr>
              <a:t>Samples collected monthly November – March and bi-weekly April – October</a:t>
            </a:r>
          </a:p>
          <a:p>
            <a:endParaRPr lang="en-US" sz="2000" dirty="0">
              <a:solidFill>
                <a:schemeClr val="bg1"/>
              </a:solidFill>
            </a:endParaRPr>
          </a:p>
          <a:p>
            <a:pPr marL="342900" indent="-342900">
              <a:buFont typeface="Arial" panose="020B0604020202020204" pitchFamily="34" charset="0"/>
              <a:buChar char="•"/>
            </a:pPr>
            <a:endParaRPr lang="en-US" sz="2000" dirty="0">
              <a:solidFill>
                <a:schemeClr val="bg1"/>
              </a:solidFill>
            </a:endParaRPr>
          </a:p>
        </p:txBody>
      </p:sp>
      <p:sp>
        <p:nvSpPr>
          <p:cNvPr id="12" name="TextBox 11"/>
          <p:cNvSpPr txBox="1"/>
          <p:nvPr/>
        </p:nvSpPr>
        <p:spPr>
          <a:xfrm>
            <a:off x="7269320" y="3962518"/>
            <a:ext cx="3080200" cy="1785104"/>
          </a:xfrm>
          <a:prstGeom prst="rect">
            <a:avLst/>
          </a:prstGeom>
          <a:solidFill>
            <a:schemeClr val="accent6"/>
          </a:solidFill>
        </p:spPr>
        <p:txBody>
          <a:bodyPr wrap="square" rtlCol="0">
            <a:spAutoFit/>
          </a:bodyPr>
          <a:lstStyle/>
          <a:p>
            <a:r>
              <a:rPr lang="en-US" sz="2200" dirty="0"/>
              <a:t>Objective:  Generate WQ data in upland watershed that characterizes a range of flow conditions, weather and seasons</a:t>
            </a:r>
          </a:p>
        </p:txBody>
      </p:sp>
    </p:spTree>
    <p:extLst>
      <p:ext uri="{BB962C8B-B14F-4D97-AF65-F5344CB8AC3E}">
        <p14:creationId xmlns:p14="http://schemas.microsoft.com/office/powerpoint/2010/main" val="435838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Protection Process</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905741628"/>
              </p:ext>
            </p:extLst>
          </p:nvPr>
        </p:nvGraphicFramePr>
        <p:xfrm>
          <a:off x="542523" y="1464276"/>
          <a:ext cx="6137189"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591993" y="1913163"/>
            <a:ext cx="462187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Over 6,000 miles of rivers and streams</a:t>
            </a:r>
          </a:p>
          <a:p>
            <a:pPr marL="285750" indent="-285750">
              <a:buFont typeface="Arial" panose="020B0604020202020204" pitchFamily="34" charset="0"/>
              <a:buChar char="•"/>
            </a:pPr>
            <a:r>
              <a:rPr lang="en-US" dirty="0" smtClean="0"/>
              <a:t>425 major lakes and ponds</a:t>
            </a:r>
          </a:p>
          <a:p>
            <a:pPr marL="285750" indent="-285750">
              <a:buFont typeface="Arial" panose="020B0604020202020204" pitchFamily="34" charset="0"/>
              <a:buChar char="•"/>
            </a:pPr>
            <a:r>
              <a:rPr lang="en-US" dirty="0" smtClean="0"/>
              <a:t>82 coastal harbors and bays</a:t>
            </a:r>
          </a:p>
          <a:p>
            <a:pPr marL="285750" indent="-285750">
              <a:buFont typeface="Arial" panose="020B0604020202020204" pitchFamily="34" charset="0"/>
              <a:buChar char="•"/>
            </a:pPr>
            <a:r>
              <a:rPr lang="en-US" dirty="0" smtClean="0"/>
              <a:t>Long Island Sound Proper</a:t>
            </a:r>
          </a:p>
          <a:p>
            <a:endParaRPr lang="en-US" dirty="0" smtClean="0"/>
          </a:p>
          <a:p>
            <a:pPr marL="285750" indent="-285750">
              <a:buFont typeface="Arial" panose="020B0604020202020204" pitchFamily="34" charset="0"/>
              <a:buChar char="•"/>
            </a:pPr>
            <a:r>
              <a:rPr lang="en-US" dirty="0" smtClean="0"/>
              <a:t>DEEP staff of just 8 full time employees</a:t>
            </a:r>
            <a:endParaRPr lang="en-US" dirty="0"/>
          </a:p>
        </p:txBody>
      </p:sp>
      <p:pic>
        <p:nvPicPr>
          <p:cNvPr id="6" name="Picture 5"/>
          <p:cNvPicPr>
            <a:picLocks noChangeAspect="1"/>
          </p:cNvPicPr>
          <p:nvPr/>
        </p:nvPicPr>
        <p:blipFill>
          <a:blip r:embed="rId8"/>
          <a:stretch>
            <a:fillRect/>
          </a:stretch>
        </p:blipFill>
        <p:spPr>
          <a:xfrm>
            <a:off x="9385069" y="3907945"/>
            <a:ext cx="1380602" cy="1110953"/>
          </a:xfrm>
          <a:prstGeom prst="rect">
            <a:avLst/>
          </a:prstGeom>
        </p:spPr>
      </p:pic>
      <p:sp>
        <p:nvSpPr>
          <p:cNvPr id="4" name="TextBox 3"/>
          <p:cNvSpPr txBox="1"/>
          <p:nvPr/>
        </p:nvSpPr>
        <p:spPr>
          <a:xfrm>
            <a:off x="6394783" y="3986367"/>
            <a:ext cx="3275215" cy="954107"/>
          </a:xfrm>
          <a:prstGeom prst="rect">
            <a:avLst/>
          </a:prstGeom>
          <a:noFill/>
        </p:spPr>
        <p:txBody>
          <a:bodyPr wrap="square" rtlCol="0">
            <a:spAutoFit/>
          </a:bodyPr>
          <a:lstStyle/>
          <a:p>
            <a:r>
              <a:rPr lang="en-US" sz="2800" dirty="0" smtClean="0"/>
              <a:t>How can we assess everything? </a:t>
            </a:r>
            <a:endParaRPr lang="en-US" sz="2800" dirty="0"/>
          </a:p>
        </p:txBody>
      </p:sp>
    </p:spTree>
    <p:extLst>
      <p:ext uri="{BB962C8B-B14F-4D97-AF65-F5344CB8AC3E}">
        <p14:creationId xmlns:p14="http://schemas.microsoft.com/office/powerpoint/2010/main" val="29247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SNEP Project Components</a:t>
            </a:r>
          </a:p>
        </p:txBody>
      </p:sp>
      <p:sp>
        <p:nvSpPr>
          <p:cNvPr id="3" name="Content Placeholder 2"/>
          <p:cNvSpPr>
            <a:spLocks noGrp="1"/>
          </p:cNvSpPr>
          <p:nvPr>
            <p:ph idx="1"/>
          </p:nvPr>
        </p:nvSpPr>
        <p:spPr>
          <a:xfrm>
            <a:off x="1807218" y="699890"/>
            <a:ext cx="6017704" cy="5427372"/>
          </a:xfrm>
        </p:spPr>
        <p:txBody>
          <a:bodyPr/>
          <a:lstStyle/>
          <a:p>
            <a:r>
              <a:rPr lang="en-US" dirty="0">
                <a:solidFill>
                  <a:schemeClr val="bg1"/>
                </a:solidFill>
              </a:rPr>
              <a:t>HSPF Watershed Model</a:t>
            </a:r>
          </a:p>
          <a:p>
            <a:pPr lvl="1"/>
            <a:r>
              <a:rPr lang="en-US" sz="2400" dirty="0">
                <a:solidFill>
                  <a:schemeClr val="bg1"/>
                </a:solidFill>
              </a:rPr>
              <a:t>Hydrologic Simulation Program - Fortran</a:t>
            </a:r>
          </a:p>
          <a:p>
            <a:pPr lvl="1"/>
            <a:r>
              <a:rPr lang="en-US" sz="2400" dirty="0">
                <a:solidFill>
                  <a:schemeClr val="bg1"/>
                </a:solidFill>
              </a:rPr>
              <a:t>Comprehensive</a:t>
            </a:r>
          </a:p>
          <a:p>
            <a:pPr lvl="1"/>
            <a:r>
              <a:rPr lang="en-US" sz="2400" dirty="0">
                <a:solidFill>
                  <a:schemeClr val="bg1"/>
                </a:solidFill>
              </a:rPr>
              <a:t>Hydrology &amp; WQ</a:t>
            </a:r>
          </a:p>
          <a:p>
            <a:pPr lvl="1"/>
            <a:r>
              <a:rPr lang="en-US" sz="2400" dirty="0">
                <a:solidFill>
                  <a:schemeClr val="bg1"/>
                </a:solidFill>
              </a:rPr>
              <a:t>Addresses soil, groundwater, surface water processes</a:t>
            </a:r>
          </a:p>
          <a:p>
            <a:pPr lvl="1"/>
            <a:r>
              <a:rPr lang="en-US" sz="2400" dirty="0">
                <a:solidFill>
                  <a:schemeClr val="bg1"/>
                </a:solidFill>
              </a:rPr>
              <a:t>Storm Events</a:t>
            </a:r>
          </a:p>
          <a:p>
            <a:pPr lvl="1"/>
            <a:r>
              <a:rPr lang="en-US" sz="2400" dirty="0">
                <a:solidFill>
                  <a:schemeClr val="bg1"/>
                </a:solidFill>
              </a:rPr>
              <a:t>Point &amp; Non-point Sources</a:t>
            </a:r>
          </a:p>
          <a:p>
            <a:pPr lvl="1"/>
            <a:r>
              <a:rPr lang="en-US" sz="2400" dirty="0">
                <a:solidFill>
                  <a:schemeClr val="bg1"/>
                </a:solidFill>
              </a:rPr>
              <a:t>Used previously in CT, RI &amp; other states</a:t>
            </a:r>
          </a:p>
          <a:p>
            <a:pPr lvl="1"/>
            <a:r>
              <a:rPr lang="en-US" sz="2400" dirty="0">
                <a:solidFill>
                  <a:schemeClr val="bg1"/>
                </a:solidFill>
              </a:rPr>
              <a:t>Developed for Fresh water  portion of watershed</a:t>
            </a:r>
          </a:p>
          <a:p>
            <a:pPr lvl="1"/>
            <a:r>
              <a:rPr lang="en-US" sz="2400" dirty="0">
                <a:solidFill>
                  <a:schemeClr val="bg1"/>
                </a:solidFill>
              </a:rPr>
              <a:t>Supported by EPA and USGS</a:t>
            </a:r>
          </a:p>
          <a:p>
            <a:pPr lvl="1"/>
            <a:endParaRPr lang="en-US" dirty="0">
              <a:solidFill>
                <a:schemeClr val="bg1"/>
              </a:solidFill>
            </a:endParaRPr>
          </a:p>
        </p:txBody>
      </p:sp>
      <p:sp>
        <p:nvSpPr>
          <p:cNvPr id="11" name="TextBox 10"/>
          <p:cNvSpPr txBox="1"/>
          <p:nvPr/>
        </p:nvSpPr>
        <p:spPr>
          <a:xfrm>
            <a:off x="7977266" y="1469024"/>
            <a:ext cx="2538391" cy="3046988"/>
          </a:xfrm>
          <a:prstGeom prst="rect">
            <a:avLst/>
          </a:prstGeom>
          <a:solidFill>
            <a:schemeClr val="accent6"/>
          </a:solidFill>
        </p:spPr>
        <p:txBody>
          <a:bodyPr wrap="square" rtlCol="0">
            <a:spAutoFit/>
          </a:bodyPr>
          <a:lstStyle/>
          <a:p>
            <a:r>
              <a:rPr lang="en-US" sz="2400" dirty="0"/>
              <a:t>Objective:  Create a tool to evaluate and predict and evaluate watershed responses based on current and future conditions</a:t>
            </a:r>
          </a:p>
        </p:txBody>
      </p:sp>
    </p:spTree>
    <p:extLst>
      <p:ext uri="{BB962C8B-B14F-4D97-AF65-F5344CB8AC3E}">
        <p14:creationId xmlns:p14="http://schemas.microsoft.com/office/powerpoint/2010/main" val="2380225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Extending to Other CT </a:t>
            </a:r>
            <a:r>
              <a:rPr lang="en-US" dirty="0" err="1"/>
              <a:t>Embayments</a:t>
            </a:r>
            <a:endParaRPr lang="en-US" dirty="0"/>
          </a:p>
        </p:txBody>
      </p:sp>
      <p:pic>
        <p:nvPicPr>
          <p:cNvPr id="3" name="Picture 2"/>
          <p:cNvPicPr>
            <a:picLocks noChangeAspect="1"/>
          </p:cNvPicPr>
          <p:nvPr/>
        </p:nvPicPr>
        <p:blipFill>
          <a:blip r:embed="rId3"/>
          <a:stretch>
            <a:fillRect/>
          </a:stretch>
        </p:blipFill>
        <p:spPr>
          <a:xfrm>
            <a:off x="5924062" y="1426708"/>
            <a:ext cx="4686710" cy="3697110"/>
          </a:xfrm>
          <a:prstGeom prst="rect">
            <a:avLst/>
          </a:prstGeom>
        </p:spPr>
      </p:pic>
      <p:sp>
        <p:nvSpPr>
          <p:cNvPr id="4" name="TextBox 3"/>
          <p:cNvSpPr txBox="1"/>
          <p:nvPr/>
        </p:nvSpPr>
        <p:spPr>
          <a:xfrm>
            <a:off x="1518708" y="766884"/>
            <a:ext cx="4405355" cy="5016758"/>
          </a:xfrm>
          <a:prstGeom prst="rect">
            <a:avLst/>
          </a:prstGeom>
          <a:noFill/>
        </p:spPr>
        <p:txBody>
          <a:bodyPr wrap="square" rtlCol="0">
            <a:spAutoFit/>
          </a:bodyPr>
          <a:lstStyle/>
          <a:p>
            <a:pPr algn="ctr"/>
            <a:r>
              <a:rPr lang="en-US" sz="2400" dirty="0">
                <a:solidFill>
                  <a:schemeClr val="accent6"/>
                </a:solidFill>
              </a:rPr>
              <a:t>Support from LISS to develop HSPF  Model for rest of CT</a:t>
            </a:r>
          </a:p>
          <a:p>
            <a:endParaRPr lang="en-US" sz="800" dirty="0">
              <a:solidFill>
                <a:schemeClr val="accent6"/>
              </a:solidFill>
            </a:endParaRPr>
          </a:p>
          <a:p>
            <a:pPr marL="285750" indent="-285750">
              <a:buFont typeface="Arial" panose="020B0604020202020204" pitchFamily="34" charset="0"/>
              <a:buChar char="•"/>
            </a:pPr>
            <a:r>
              <a:rPr lang="en-US" sz="2200" dirty="0"/>
              <a:t>Pawcatuck Project is demonstration project for this concept</a:t>
            </a:r>
          </a:p>
          <a:p>
            <a:pPr marL="285750" indent="-285750">
              <a:buFont typeface="Arial" panose="020B0604020202020204" pitchFamily="34" charset="0"/>
              <a:buChar char="•"/>
            </a:pPr>
            <a:r>
              <a:rPr lang="en-US" sz="2200" dirty="0"/>
              <a:t>Working with USGS to develop associated monitoring program</a:t>
            </a:r>
          </a:p>
          <a:p>
            <a:pPr marL="285750" indent="-285750">
              <a:buFont typeface="Arial" panose="020B0604020202020204" pitchFamily="34" charset="0"/>
              <a:buChar char="•"/>
            </a:pPr>
            <a:r>
              <a:rPr lang="en-US" sz="2200" dirty="0"/>
              <a:t>Expect to contract for statewide HSPF model update</a:t>
            </a:r>
          </a:p>
          <a:p>
            <a:pPr marL="285750" indent="-285750">
              <a:buFont typeface="Arial" panose="020B0604020202020204" pitchFamily="34" charset="0"/>
              <a:buChar char="•"/>
            </a:pPr>
            <a:r>
              <a:rPr lang="en-US" sz="2200" dirty="0"/>
              <a:t>Considering a tiered approach to embayment modeling</a:t>
            </a:r>
          </a:p>
          <a:p>
            <a:pPr marL="285750" indent="-285750">
              <a:buFont typeface="Arial" panose="020B0604020202020204" pitchFamily="34" charset="0"/>
              <a:buChar char="•"/>
            </a:pPr>
            <a:r>
              <a:rPr lang="en-US" sz="2200" dirty="0"/>
              <a:t>Focus on initial </a:t>
            </a:r>
            <a:r>
              <a:rPr lang="en-US" sz="2200" dirty="0" err="1"/>
              <a:t>embayments</a:t>
            </a:r>
            <a:r>
              <a:rPr lang="en-US" sz="2200" dirty="0"/>
              <a:t> identified in IWRM</a:t>
            </a:r>
          </a:p>
          <a:p>
            <a:pPr marL="285750" indent="-285750">
              <a:buFont typeface="Arial" panose="020B0604020202020204" pitchFamily="34" charset="0"/>
              <a:buChar char="•"/>
            </a:pPr>
            <a:r>
              <a:rPr lang="en-US" sz="2200" dirty="0"/>
              <a:t>Coordination with other LIS efforts</a:t>
            </a:r>
          </a:p>
        </p:txBody>
      </p:sp>
    </p:spTree>
    <p:extLst>
      <p:ext uri="{BB962C8B-B14F-4D97-AF65-F5344CB8AC3E}">
        <p14:creationId xmlns:p14="http://schemas.microsoft.com/office/powerpoint/2010/main" val="185989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
            <a:ext cx="9144000" cy="719015"/>
          </a:xfrm>
        </p:spPr>
        <p:txBody>
          <a:bodyPr/>
          <a:lstStyle/>
          <a:p>
            <a:pPr algn="ctr"/>
            <a:r>
              <a:rPr lang="en-US" dirty="0" smtClean="0"/>
              <a:t>Contact Information</a:t>
            </a:r>
            <a:endParaRPr lang="en-US" sz="3000" dirty="0"/>
          </a:p>
        </p:txBody>
      </p:sp>
      <p:sp>
        <p:nvSpPr>
          <p:cNvPr id="4" name="TextBox 3"/>
          <p:cNvSpPr txBox="1"/>
          <p:nvPr/>
        </p:nvSpPr>
        <p:spPr>
          <a:xfrm>
            <a:off x="342377" y="1632145"/>
            <a:ext cx="6018245" cy="1908215"/>
          </a:xfrm>
          <a:prstGeom prst="rect">
            <a:avLst/>
          </a:prstGeom>
          <a:noFill/>
        </p:spPr>
        <p:txBody>
          <a:bodyPr wrap="square" rtlCol="0">
            <a:spAutoFit/>
          </a:bodyPr>
          <a:lstStyle/>
          <a:p>
            <a:r>
              <a:rPr lang="en-US" sz="2000" dirty="0"/>
              <a:t>Traci Iott</a:t>
            </a:r>
          </a:p>
          <a:p>
            <a:r>
              <a:rPr lang="en-US" sz="2000" dirty="0" smtClean="0"/>
              <a:t>Supervising </a:t>
            </a:r>
            <a:r>
              <a:rPr lang="en-US" sz="2000" dirty="0"/>
              <a:t>Environmental Analyst</a:t>
            </a:r>
          </a:p>
          <a:p>
            <a:r>
              <a:rPr lang="en-US" dirty="0" smtClean="0"/>
              <a:t>Total Maximum Daily Loads, Water Quality Standards Program</a:t>
            </a:r>
          </a:p>
          <a:p>
            <a:r>
              <a:rPr lang="en-US" sz="2000" dirty="0" smtClean="0"/>
              <a:t>860-424-3082</a:t>
            </a:r>
            <a:endParaRPr lang="en-US" sz="2000" dirty="0"/>
          </a:p>
          <a:p>
            <a:r>
              <a:rPr lang="en-US" sz="2000" dirty="0" smtClean="0"/>
              <a:t>Traci.iott@ct.gov</a:t>
            </a:r>
          </a:p>
          <a:p>
            <a:r>
              <a:rPr lang="en-US" sz="2000" dirty="0" smtClean="0"/>
              <a:t>www.ct.gov/deep/iwrm</a:t>
            </a:r>
            <a:endParaRPr lang="en-US" sz="2000" dirty="0"/>
          </a:p>
        </p:txBody>
      </p:sp>
      <p:sp>
        <p:nvSpPr>
          <p:cNvPr id="2" name="TextBox 1"/>
          <p:cNvSpPr txBox="1"/>
          <p:nvPr/>
        </p:nvSpPr>
        <p:spPr>
          <a:xfrm>
            <a:off x="485361" y="1108925"/>
            <a:ext cx="5375111" cy="523220"/>
          </a:xfrm>
          <a:prstGeom prst="rect">
            <a:avLst/>
          </a:prstGeom>
          <a:noFill/>
        </p:spPr>
        <p:txBody>
          <a:bodyPr wrap="square" rtlCol="0">
            <a:spAutoFit/>
          </a:bodyPr>
          <a:lstStyle/>
          <a:p>
            <a:r>
              <a:rPr lang="en-US" sz="2800" dirty="0"/>
              <a:t>Integrated Water Resource </a:t>
            </a:r>
            <a:r>
              <a:rPr lang="en-US" sz="2800" dirty="0" err="1"/>
              <a:t>Mgmt</a:t>
            </a:r>
            <a:endParaRPr lang="en-US" sz="2800" dirty="0"/>
          </a:p>
        </p:txBody>
      </p:sp>
      <p:sp>
        <p:nvSpPr>
          <p:cNvPr id="5" name="TextBox 4"/>
          <p:cNvSpPr txBox="1"/>
          <p:nvPr/>
        </p:nvSpPr>
        <p:spPr>
          <a:xfrm>
            <a:off x="6625244" y="931644"/>
            <a:ext cx="4655127" cy="954107"/>
          </a:xfrm>
          <a:prstGeom prst="rect">
            <a:avLst/>
          </a:prstGeom>
          <a:noFill/>
        </p:spPr>
        <p:txBody>
          <a:bodyPr wrap="square" rtlCol="0">
            <a:spAutoFit/>
          </a:bodyPr>
          <a:lstStyle/>
          <a:p>
            <a:r>
              <a:rPr lang="en-US" sz="2800" dirty="0" smtClean="0"/>
              <a:t>305b Water Quality Assessments or LIS WQMP</a:t>
            </a:r>
            <a:endParaRPr lang="en-US" sz="2800" dirty="0"/>
          </a:p>
        </p:txBody>
      </p:sp>
      <p:sp>
        <p:nvSpPr>
          <p:cNvPr id="6" name="TextBox 5"/>
          <p:cNvSpPr txBox="1"/>
          <p:nvPr/>
        </p:nvSpPr>
        <p:spPr>
          <a:xfrm>
            <a:off x="6625244" y="1885751"/>
            <a:ext cx="5320145" cy="2215991"/>
          </a:xfrm>
          <a:prstGeom prst="rect">
            <a:avLst/>
          </a:prstGeom>
          <a:noFill/>
        </p:spPr>
        <p:txBody>
          <a:bodyPr wrap="square" rtlCol="0">
            <a:spAutoFit/>
          </a:bodyPr>
          <a:lstStyle/>
          <a:p>
            <a:r>
              <a:rPr lang="en-US" sz="2000" dirty="0"/>
              <a:t>Katie O'Brien-Clayton</a:t>
            </a:r>
          </a:p>
          <a:p>
            <a:r>
              <a:rPr lang="en-US" sz="2000" dirty="0"/>
              <a:t>Environmental Analyst 2</a:t>
            </a:r>
          </a:p>
          <a:p>
            <a:r>
              <a:rPr lang="en-US" dirty="0"/>
              <a:t>Long Island Sound Water Quality Monitoring Program</a:t>
            </a:r>
          </a:p>
          <a:p>
            <a:r>
              <a:rPr lang="en-US" sz="2000" dirty="0" smtClean="0"/>
              <a:t>860-424-3176</a:t>
            </a:r>
            <a:endParaRPr lang="en-US" sz="2000" dirty="0"/>
          </a:p>
          <a:p>
            <a:r>
              <a:rPr lang="en-US" sz="2000" dirty="0" smtClean="0"/>
              <a:t>katie.obrien-clayton@ct.gov </a:t>
            </a:r>
            <a:endParaRPr lang="en-US" sz="2000" dirty="0"/>
          </a:p>
          <a:p>
            <a:r>
              <a:rPr lang="en-US" sz="2000" dirty="0" smtClean="0"/>
              <a:t>www.ct.gov/deep/liswaterquality</a:t>
            </a:r>
          </a:p>
          <a:p>
            <a:r>
              <a:rPr lang="en-US" sz="2000" dirty="0" smtClean="0"/>
              <a:t>www.ct.gov/deep/iwqr</a:t>
            </a:r>
            <a:endParaRPr lang="en-US" sz="2000" dirty="0"/>
          </a:p>
        </p:txBody>
      </p:sp>
    </p:spTree>
    <p:extLst>
      <p:ext uri="{BB962C8B-B14F-4D97-AF65-F5344CB8AC3E}">
        <p14:creationId xmlns:p14="http://schemas.microsoft.com/office/powerpoint/2010/main" val="304204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3" name="Picture 2"/>
          <p:cNvPicPr>
            <a:picLocks noChangeAspect="1"/>
          </p:cNvPicPr>
          <p:nvPr/>
        </p:nvPicPr>
        <p:blipFill>
          <a:blip r:embed="rId2"/>
          <a:stretch>
            <a:fillRect/>
          </a:stretch>
        </p:blipFill>
        <p:spPr>
          <a:xfrm>
            <a:off x="1953957" y="1423670"/>
            <a:ext cx="2793139" cy="3724186"/>
          </a:xfrm>
          <a:prstGeom prst="rect">
            <a:avLst/>
          </a:prstGeom>
        </p:spPr>
      </p:pic>
      <p:pic>
        <p:nvPicPr>
          <p:cNvPr id="4" name="Picture 3"/>
          <p:cNvPicPr>
            <a:picLocks noChangeAspect="1"/>
          </p:cNvPicPr>
          <p:nvPr/>
        </p:nvPicPr>
        <p:blipFill>
          <a:blip r:embed="rId3"/>
          <a:stretch>
            <a:fillRect/>
          </a:stretch>
        </p:blipFill>
        <p:spPr>
          <a:xfrm>
            <a:off x="7336772" y="1423670"/>
            <a:ext cx="2793141" cy="3724186"/>
          </a:xfrm>
          <a:prstGeom prst="rect">
            <a:avLst/>
          </a:prstGeom>
        </p:spPr>
      </p:pic>
      <p:pic>
        <p:nvPicPr>
          <p:cNvPr id="6" name="Picture 5"/>
          <p:cNvPicPr>
            <a:picLocks noChangeAspect="1"/>
          </p:cNvPicPr>
          <p:nvPr/>
        </p:nvPicPr>
        <p:blipFill>
          <a:blip r:embed="rId4"/>
          <a:stretch>
            <a:fillRect/>
          </a:stretch>
        </p:blipFill>
        <p:spPr>
          <a:xfrm>
            <a:off x="4534416" y="1595337"/>
            <a:ext cx="3101384" cy="3219854"/>
          </a:xfrm>
          <a:prstGeom prst="rect">
            <a:avLst/>
          </a:prstGeom>
        </p:spPr>
      </p:pic>
    </p:spTree>
    <p:extLst>
      <p:ext uri="{BB962C8B-B14F-4D97-AF65-F5344CB8AC3E}">
        <p14:creationId xmlns:p14="http://schemas.microsoft.com/office/powerpoint/2010/main" val="3105005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069" y="794206"/>
            <a:ext cx="6871062" cy="5207879"/>
          </a:xfrm>
          <a:prstGeom prst="rect">
            <a:avLst/>
          </a:prstGeom>
        </p:spPr>
      </p:pic>
      <p:sp>
        <p:nvSpPr>
          <p:cNvPr id="4" name="TextBox 3"/>
          <p:cNvSpPr txBox="1"/>
          <p:nvPr/>
        </p:nvSpPr>
        <p:spPr>
          <a:xfrm>
            <a:off x="796381" y="83976"/>
            <a:ext cx="9484426" cy="646331"/>
          </a:xfrm>
          <a:prstGeom prst="rect">
            <a:avLst/>
          </a:prstGeom>
          <a:noFill/>
        </p:spPr>
        <p:txBody>
          <a:bodyPr wrap="square" rtlCol="0">
            <a:spAutoFit/>
          </a:bodyPr>
          <a:lstStyle/>
          <a:p>
            <a:r>
              <a:rPr lang="en-US" sz="3600" dirty="0" smtClean="0">
                <a:solidFill>
                  <a:schemeClr val="bg1"/>
                </a:solidFill>
              </a:rPr>
              <a:t>This is where volunteer water monitors come in</a:t>
            </a:r>
            <a:endParaRPr lang="en-US" sz="3600" dirty="0">
              <a:solidFill>
                <a:schemeClr val="bg1"/>
              </a:solidFill>
            </a:endParaRPr>
          </a:p>
        </p:txBody>
      </p:sp>
    </p:spTree>
    <p:extLst>
      <p:ext uri="{BB962C8B-B14F-4D97-AF65-F5344CB8AC3E}">
        <p14:creationId xmlns:p14="http://schemas.microsoft.com/office/powerpoint/2010/main" val="527492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22960" y="964276"/>
            <a:ext cx="6276262" cy="4289368"/>
          </a:xfrm>
          <a:prstGeom prst="rect">
            <a:avLst/>
          </a:prstGeom>
        </p:spPr>
        <p:txBody>
          <a:bodyPr anchor="t">
            <a:normAutofit lnSpcReduction="10000"/>
          </a:bodyPr>
          <a:lstStyle>
            <a:lvl1pPr algn="l" defTabSz="914400" rtl="0" eaLnBrk="1" latinLnBrk="0" hangingPunct="1">
              <a:spcBef>
                <a:spcPct val="0"/>
              </a:spcBef>
              <a:buNone/>
              <a:defRPr sz="4400" kern="1200">
                <a:solidFill>
                  <a:schemeClr val="bg1"/>
                </a:solidFill>
                <a:latin typeface="+mj-lt"/>
                <a:ea typeface="+mj-ea"/>
                <a:cs typeface="+mj-cs"/>
              </a:defRPr>
            </a:lvl1pPr>
          </a:lstStyle>
          <a:p>
            <a:r>
              <a:rPr lang="en-US" sz="1800" dirty="0">
                <a:solidFill>
                  <a:schemeClr val="tx1"/>
                </a:solidFill>
              </a:rPr>
              <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Tier 1- Digital photos or written </a:t>
            </a:r>
            <a:r>
              <a:rPr lang="en-US" sz="1800" dirty="0" smtClean="0">
                <a:solidFill>
                  <a:schemeClr val="tx1"/>
                </a:solidFill>
              </a:rPr>
              <a:t>observations</a:t>
            </a:r>
          </a:p>
          <a:p>
            <a:r>
              <a:rPr lang="en-US" sz="1800" dirty="0" smtClean="0">
                <a:solidFill>
                  <a:schemeClr val="tx1"/>
                </a:solidFill>
              </a:rPr>
              <a:t>(not </a:t>
            </a:r>
            <a:r>
              <a:rPr lang="en-US" sz="1800" dirty="0">
                <a:solidFill>
                  <a:schemeClr val="tx1"/>
                </a:solidFill>
              </a:rPr>
              <a:t>sufficient for </a:t>
            </a:r>
            <a:r>
              <a:rPr lang="en-US" sz="1800" dirty="0" smtClean="0">
                <a:solidFill>
                  <a:schemeClr val="tx1"/>
                </a:solidFill>
              </a:rPr>
              <a:t>assessment alone)</a:t>
            </a:r>
            <a:r>
              <a:rPr lang="en-US" sz="1800" dirty="0">
                <a:solidFill>
                  <a:schemeClr val="tx1"/>
                </a:solidFill>
              </a:rPr>
              <a:t/>
            </a:r>
            <a:br>
              <a:rPr lang="en-US" sz="1800" dirty="0">
                <a:solidFill>
                  <a:schemeClr val="tx1"/>
                </a:solidFill>
              </a:rPr>
            </a:br>
            <a:endParaRPr lang="en-US" sz="1800" dirty="0" smtClean="0">
              <a:solidFill>
                <a:schemeClr val="tx1"/>
              </a:solidFill>
            </a:endParaRPr>
          </a:p>
          <a:p>
            <a:r>
              <a:rPr lang="en-US" sz="1800" dirty="0" smtClean="0">
                <a:solidFill>
                  <a:schemeClr val="tx1"/>
                </a:solidFill>
              </a:rPr>
              <a:t>Tier </a:t>
            </a:r>
            <a:r>
              <a:rPr lang="en-US" sz="1800" dirty="0">
                <a:solidFill>
                  <a:schemeClr val="tx1"/>
                </a:solidFill>
              </a:rPr>
              <a:t>2- Data not collected under a formal QAPP</a:t>
            </a:r>
            <a:br>
              <a:rPr lang="en-US" sz="1800" dirty="0">
                <a:solidFill>
                  <a:schemeClr val="tx1"/>
                </a:solidFill>
              </a:rPr>
            </a:br>
            <a:r>
              <a:rPr lang="en-US" sz="1800" dirty="0">
                <a:solidFill>
                  <a:schemeClr val="tx1"/>
                </a:solidFill>
              </a:rPr>
              <a:t>(not sufficient for assessment)</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Tier 3- </a:t>
            </a:r>
            <a:br>
              <a:rPr lang="en-US" sz="1800" dirty="0">
                <a:solidFill>
                  <a:schemeClr val="tx1"/>
                </a:solidFill>
              </a:rPr>
            </a:br>
            <a:r>
              <a:rPr lang="en-US" sz="1800" dirty="0">
                <a:solidFill>
                  <a:schemeClr val="tx1"/>
                </a:solidFill>
              </a:rPr>
              <a:t>Data collected under an EPA or DEEP Approved QAPP with SOPs</a:t>
            </a:r>
            <a:br>
              <a:rPr lang="en-US" sz="1800" dirty="0">
                <a:solidFill>
                  <a:schemeClr val="tx1"/>
                </a:solidFill>
              </a:rPr>
            </a:br>
            <a:r>
              <a:rPr lang="en-US" sz="1800" dirty="0">
                <a:solidFill>
                  <a:schemeClr val="tx1"/>
                </a:solidFill>
              </a:rPr>
              <a:t>(may be suitable for assessment, reviewed by DEEP on case by case </a:t>
            </a:r>
            <a:r>
              <a:rPr lang="en-US" sz="1800" dirty="0" smtClean="0">
                <a:solidFill>
                  <a:schemeClr val="tx1"/>
                </a:solidFill>
              </a:rPr>
              <a:t>basis)</a:t>
            </a:r>
          </a:p>
          <a:p>
            <a:pPr marL="285750" indent="-285750">
              <a:buFont typeface="Wingdings" panose="05000000000000000000" pitchFamily="2" charset="2"/>
              <a:buChar char="Ø"/>
            </a:pPr>
            <a:r>
              <a:rPr lang="en-US" sz="1800" dirty="0" smtClean="0">
                <a:solidFill>
                  <a:schemeClr val="tx1"/>
                </a:solidFill>
              </a:rPr>
              <a:t>Samples </a:t>
            </a:r>
            <a:r>
              <a:rPr lang="en-US" sz="1800" dirty="0">
                <a:solidFill>
                  <a:schemeClr val="tx1"/>
                </a:solidFill>
              </a:rPr>
              <a:t>analyzed at a State Certified Lab </a:t>
            </a:r>
            <a:endParaRPr lang="en-US" sz="1800" dirty="0" smtClean="0">
              <a:solidFill>
                <a:schemeClr val="tx1"/>
              </a:solidFill>
            </a:endParaRPr>
          </a:p>
          <a:p>
            <a:pPr marL="285750" indent="-285750">
              <a:buFont typeface="Wingdings" panose="05000000000000000000" pitchFamily="2" charset="2"/>
              <a:buChar char="Ø"/>
            </a:pPr>
            <a:r>
              <a:rPr lang="en-US" sz="1800" dirty="0" smtClean="0">
                <a:solidFill>
                  <a:schemeClr val="tx1"/>
                </a:solidFill>
              </a:rPr>
              <a:t>Data </a:t>
            </a:r>
            <a:r>
              <a:rPr lang="en-US" sz="1800" dirty="0">
                <a:solidFill>
                  <a:schemeClr val="tx1"/>
                </a:solidFill>
              </a:rPr>
              <a:t>presented in a Citable “Report” </a:t>
            </a:r>
            <a:endParaRPr lang="en-US" sz="1800" dirty="0" smtClean="0">
              <a:solidFill>
                <a:schemeClr val="tx1"/>
              </a:solidFill>
            </a:endParaRPr>
          </a:p>
          <a:p>
            <a:pPr marL="285750" indent="-285750">
              <a:buFont typeface="Wingdings" panose="05000000000000000000" pitchFamily="2" charset="2"/>
              <a:buChar char="Ø"/>
            </a:pPr>
            <a:r>
              <a:rPr lang="en-US" sz="1800" dirty="0" smtClean="0">
                <a:solidFill>
                  <a:schemeClr val="tx1"/>
                </a:solidFill>
              </a:rPr>
              <a:t>Raw </a:t>
            </a:r>
            <a:r>
              <a:rPr lang="en-US" sz="1800" dirty="0">
                <a:solidFill>
                  <a:schemeClr val="tx1"/>
                </a:solidFill>
              </a:rPr>
              <a:t>QA/</a:t>
            </a:r>
            <a:r>
              <a:rPr lang="en-US" sz="1800" dirty="0" err="1">
                <a:solidFill>
                  <a:schemeClr val="tx1"/>
                </a:solidFill>
              </a:rPr>
              <a:t>QC’d</a:t>
            </a:r>
            <a:r>
              <a:rPr lang="en-US" sz="1800" dirty="0">
                <a:solidFill>
                  <a:schemeClr val="tx1"/>
                </a:solidFill>
              </a:rPr>
              <a:t> Data Submitted to DEEP by Nov. 1 in odd years</a:t>
            </a:r>
            <a:br>
              <a:rPr lang="en-US" sz="1800" dirty="0">
                <a:solidFill>
                  <a:schemeClr val="tx1"/>
                </a:solidFill>
              </a:rPr>
            </a:br>
            <a:endParaRPr lang="en-US" sz="1800" dirty="0">
              <a:solidFill>
                <a:schemeClr val="tx1"/>
              </a:solidFill>
            </a:endParaRPr>
          </a:p>
        </p:txBody>
      </p:sp>
      <p:sp>
        <p:nvSpPr>
          <p:cNvPr id="4" name="TextBox 3"/>
          <p:cNvSpPr txBox="1">
            <a:spLocks/>
          </p:cNvSpPr>
          <p:nvPr/>
        </p:nvSpPr>
        <p:spPr>
          <a:xfrm rot="19877972">
            <a:off x="2201852" y="3533307"/>
            <a:ext cx="1861752" cy="369332"/>
          </a:xfrm>
          <a:prstGeom prst="rect">
            <a:avLst/>
          </a:prstGeom>
          <a:solidFill>
            <a:srgbClr val="6699FF"/>
          </a:solidFill>
        </p:spPr>
        <p:txBody>
          <a:bodyPr wrap="square" rtlCol="0">
            <a:spAutoFit/>
          </a:bodyPr>
          <a:lstStyle/>
          <a:p>
            <a:r>
              <a:rPr lang="en-US" dirty="0"/>
              <a:t>UWS DATA= Tier 3</a:t>
            </a:r>
          </a:p>
        </p:txBody>
      </p:sp>
      <p:sp>
        <p:nvSpPr>
          <p:cNvPr id="2" name="TextBox 1"/>
          <p:cNvSpPr txBox="1"/>
          <p:nvPr/>
        </p:nvSpPr>
        <p:spPr>
          <a:xfrm>
            <a:off x="822960" y="35918"/>
            <a:ext cx="7514706" cy="769441"/>
          </a:xfrm>
          <a:prstGeom prst="rect">
            <a:avLst/>
          </a:prstGeom>
          <a:noFill/>
        </p:spPr>
        <p:txBody>
          <a:bodyPr wrap="square" rtlCol="0">
            <a:spAutoFit/>
          </a:bodyPr>
          <a:lstStyle/>
          <a:p>
            <a:r>
              <a:rPr lang="en-US" sz="4000" dirty="0">
                <a:solidFill>
                  <a:schemeClr val="bg1"/>
                </a:solidFill>
              </a:rPr>
              <a:t>3 </a:t>
            </a:r>
            <a:r>
              <a:rPr lang="en-US" sz="4400" dirty="0">
                <a:solidFill>
                  <a:schemeClr val="bg1"/>
                </a:solidFill>
              </a:rPr>
              <a:t>Tiers</a:t>
            </a:r>
            <a:r>
              <a:rPr lang="en-US" sz="4000" dirty="0">
                <a:solidFill>
                  <a:schemeClr val="bg1"/>
                </a:solidFill>
              </a:rPr>
              <a:t> of Data</a:t>
            </a:r>
          </a:p>
        </p:txBody>
      </p:sp>
      <p:pic>
        <p:nvPicPr>
          <p:cNvPr id="6" name="Picture 5"/>
          <p:cNvPicPr>
            <a:picLocks noChangeAspect="1"/>
          </p:cNvPicPr>
          <p:nvPr/>
        </p:nvPicPr>
        <p:blipFill>
          <a:blip r:embed="rId3"/>
          <a:stretch>
            <a:fillRect/>
          </a:stretch>
        </p:blipFill>
        <p:spPr>
          <a:xfrm>
            <a:off x="5412939" y="1053547"/>
            <a:ext cx="2316323" cy="1771910"/>
          </a:xfrm>
          <a:prstGeom prst="rect">
            <a:avLst/>
          </a:prstGeom>
        </p:spPr>
      </p:pic>
      <p:pic>
        <p:nvPicPr>
          <p:cNvPr id="8" name="Picture 7"/>
          <p:cNvPicPr>
            <a:picLocks noChangeAspect="1"/>
          </p:cNvPicPr>
          <p:nvPr/>
        </p:nvPicPr>
        <p:blipFill rotWithShape="1">
          <a:blip r:embed="rId4"/>
          <a:srcRect l="4505" t="4226" r="5026" b="10872"/>
          <a:stretch/>
        </p:blipFill>
        <p:spPr>
          <a:xfrm>
            <a:off x="7190973" y="1515087"/>
            <a:ext cx="3051110" cy="3060441"/>
          </a:xfrm>
          <a:prstGeom prst="rect">
            <a:avLst/>
          </a:prstGeom>
        </p:spPr>
      </p:pic>
      <p:pic>
        <p:nvPicPr>
          <p:cNvPr id="7" name="Picture 6"/>
          <p:cNvPicPr>
            <a:picLocks noChangeAspect="1"/>
          </p:cNvPicPr>
          <p:nvPr/>
        </p:nvPicPr>
        <p:blipFill>
          <a:blip r:embed="rId5"/>
          <a:stretch>
            <a:fillRect/>
          </a:stretch>
        </p:blipFill>
        <p:spPr>
          <a:xfrm>
            <a:off x="8091616" y="2493875"/>
            <a:ext cx="2977273" cy="2177821"/>
          </a:xfrm>
          <a:prstGeom prst="rect">
            <a:avLst/>
          </a:prstGeom>
        </p:spPr>
      </p:pic>
      <p:pic>
        <p:nvPicPr>
          <p:cNvPr id="5" name="Picture 4"/>
          <p:cNvPicPr>
            <a:picLocks noChangeAspect="1"/>
          </p:cNvPicPr>
          <p:nvPr/>
        </p:nvPicPr>
        <p:blipFill rotWithShape="1">
          <a:blip r:embed="rId6"/>
          <a:srcRect t="1352"/>
          <a:stretch/>
        </p:blipFill>
        <p:spPr>
          <a:xfrm>
            <a:off x="9367046" y="3402095"/>
            <a:ext cx="1933575" cy="2443034"/>
          </a:xfrm>
          <a:prstGeom prst="rect">
            <a:avLst/>
          </a:prstGeom>
        </p:spPr>
      </p:pic>
    </p:spTree>
    <p:extLst>
      <p:ext uri="{BB962C8B-B14F-4D97-AF65-F5344CB8AC3E}">
        <p14:creationId xmlns:p14="http://schemas.microsoft.com/office/powerpoint/2010/main" val="31238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76" t="7048" r="4399"/>
          <a:stretch/>
        </p:blipFill>
        <p:spPr>
          <a:xfrm>
            <a:off x="2191225" y="1193684"/>
            <a:ext cx="3690454" cy="4235503"/>
          </a:xfrm>
          <a:prstGeom prst="rect">
            <a:avLst/>
          </a:prstGeom>
        </p:spPr>
      </p:pic>
      <p:pic>
        <p:nvPicPr>
          <p:cNvPr id="5" name="Picture 4"/>
          <p:cNvPicPr>
            <a:picLocks noChangeAspect="1"/>
          </p:cNvPicPr>
          <p:nvPr/>
        </p:nvPicPr>
        <p:blipFill rotWithShape="1">
          <a:blip r:embed="rId4"/>
          <a:srcRect b="7379"/>
          <a:stretch/>
        </p:blipFill>
        <p:spPr>
          <a:xfrm>
            <a:off x="6537595" y="1178034"/>
            <a:ext cx="3533698" cy="4266802"/>
          </a:xfrm>
          <a:prstGeom prst="rect">
            <a:avLst/>
          </a:prstGeom>
        </p:spPr>
      </p:pic>
      <p:sp>
        <p:nvSpPr>
          <p:cNvPr id="2" name="TextBox 1"/>
          <p:cNvSpPr txBox="1"/>
          <p:nvPr/>
        </p:nvSpPr>
        <p:spPr>
          <a:xfrm>
            <a:off x="1113905" y="108065"/>
            <a:ext cx="5685906" cy="646331"/>
          </a:xfrm>
          <a:prstGeom prst="rect">
            <a:avLst/>
          </a:prstGeom>
          <a:noFill/>
        </p:spPr>
        <p:txBody>
          <a:bodyPr wrap="square" rtlCol="0">
            <a:spAutoFit/>
          </a:bodyPr>
          <a:lstStyle/>
          <a:p>
            <a:r>
              <a:rPr lang="en-US" sz="3600" dirty="0" smtClean="0">
                <a:solidFill>
                  <a:schemeClr val="bg1"/>
                </a:solidFill>
              </a:rPr>
              <a:t>Guidance Documents </a:t>
            </a:r>
            <a:endParaRPr lang="en-US" sz="3600" dirty="0">
              <a:solidFill>
                <a:schemeClr val="bg1"/>
              </a:solidFill>
            </a:endParaRPr>
          </a:p>
        </p:txBody>
      </p:sp>
    </p:spTree>
    <p:extLst>
      <p:ext uri="{BB962C8B-B14F-4D97-AF65-F5344CB8AC3E}">
        <p14:creationId xmlns:p14="http://schemas.microsoft.com/office/powerpoint/2010/main" val="1963649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8442" y="1000034"/>
            <a:ext cx="4286504" cy="4241586"/>
          </a:xfrm>
          <a:prstGeom prst="rect">
            <a:avLst/>
          </a:prstGeom>
        </p:spPr>
      </p:pic>
      <p:pic>
        <p:nvPicPr>
          <p:cNvPr id="4" name="Picture 3"/>
          <p:cNvPicPr>
            <a:picLocks noChangeAspect="1"/>
          </p:cNvPicPr>
          <p:nvPr/>
        </p:nvPicPr>
        <p:blipFill>
          <a:blip r:embed="rId4"/>
          <a:stretch>
            <a:fillRect/>
          </a:stretch>
        </p:blipFill>
        <p:spPr>
          <a:xfrm>
            <a:off x="5209609" y="1310523"/>
            <a:ext cx="6241295" cy="4216228"/>
          </a:xfrm>
          <a:prstGeom prst="rect">
            <a:avLst/>
          </a:prstGeom>
        </p:spPr>
      </p:pic>
      <p:sp>
        <p:nvSpPr>
          <p:cNvPr id="5" name="Oval 4"/>
          <p:cNvSpPr>
            <a:spLocks/>
          </p:cNvSpPr>
          <p:nvPr/>
        </p:nvSpPr>
        <p:spPr>
          <a:xfrm>
            <a:off x="4484679" y="3042116"/>
            <a:ext cx="3624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847144" y="3190397"/>
            <a:ext cx="807309" cy="41189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3209" y="0"/>
            <a:ext cx="7193917" cy="769441"/>
          </a:xfrm>
          <a:prstGeom prst="rect">
            <a:avLst/>
          </a:prstGeom>
          <a:noFill/>
        </p:spPr>
        <p:txBody>
          <a:bodyPr wrap="square" rtlCol="0">
            <a:spAutoFit/>
          </a:bodyPr>
          <a:lstStyle/>
          <a:p>
            <a:r>
              <a:rPr lang="en-US" sz="4400" dirty="0" smtClean="0">
                <a:solidFill>
                  <a:schemeClr val="bg1"/>
                </a:solidFill>
              </a:rPr>
              <a:t>Segmentation</a:t>
            </a:r>
            <a:endParaRPr lang="en-US" sz="4400" dirty="0">
              <a:solidFill>
                <a:schemeClr val="bg1"/>
              </a:solidFill>
            </a:endParaRPr>
          </a:p>
        </p:txBody>
      </p:sp>
    </p:spTree>
    <p:extLst>
      <p:ext uri="{BB962C8B-B14F-4D97-AF65-F5344CB8AC3E}">
        <p14:creationId xmlns:p14="http://schemas.microsoft.com/office/powerpoint/2010/main" val="1580669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12425" y="934121"/>
            <a:ext cx="4576340" cy="4200912"/>
          </a:xfrm>
          <a:prstGeom prst="rect">
            <a:avLst/>
          </a:prstGeom>
        </p:spPr>
      </p:pic>
      <p:pic>
        <p:nvPicPr>
          <p:cNvPr id="8" name="Picture 7"/>
          <p:cNvPicPr>
            <a:picLocks noChangeAspect="1"/>
          </p:cNvPicPr>
          <p:nvPr/>
        </p:nvPicPr>
        <p:blipFill>
          <a:blip r:embed="rId4"/>
          <a:stretch>
            <a:fillRect/>
          </a:stretch>
        </p:blipFill>
        <p:spPr>
          <a:xfrm>
            <a:off x="6175488" y="934122"/>
            <a:ext cx="4517394" cy="4210526"/>
          </a:xfrm>
          <a:prstGeom prst="rect">
            <a:avLst/>
          </a:prstGeom>
        </p:spPr>
      </p:pic>
      <p:sp>
        <p:nvSpPr>
          <p:cNvPr id="9" name="TextBox 8"/>
          <p:cNvSpPr txBox="1">
            <a:spLocks/>
          </p:cNvSpPr>
          <p:nvPr/>
        </p:nvSpPr>
        <p:spPr>
          <a:xfrm>
            <a:off x="-618524" y="75317"/>
            <a:ext cx="8269355" cy="1097279"/>
          </a:xfrm>
          <a:prstGeom prst="rect">
            <a:avLst/>
          </a:prstGeom>
        </p:spPr>
        <p:txBody>
          <a:bodyPr anchor="t"/>
          <a:lstStyle/>
          <a:p>
            <a:pPr algn="ctr"/>
            <a:r>
              <a:rPr sz="4400" dirty="0">
                <a:solidFill>
                  <a:schemeClr val="bg1"/>
                </a:solidFill>
                <a:uFillTx/>
                <a:latin typeface="Calibri" charset="0"/>
              </a:rPr>
              <a:t>Designated Use Assessments </a:t>
            </a:r>
            <a:endParaRPr sz="4400" dirty="0">
              <a:solidFill>
                <a:schemeClr val="bg1"/>
              </a:solidFill>
              <a:uFillTx/>
            </a:endParaRPr>
          </a:p>
        </p:txBody>
      </p:sp>
    </p:spTree>
    <p:extLst>
      <p:ext uri="{BB962C8B-B14F-4D97-AF65-F5344CB8AC3E}">
        <p14:creationId xmlns:p14="http://schemas.microsoft.com/office/powerpoint/2010/main" val="3087046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p:cNvSpPr>
          <p:nvPr/>
        </p:nvSpPr>
        <p:spPr>
          <a:xfrm>
            <a:off x="1306286" y="516228"/>
            <a:ext cx="10811069" cy="5970865"/>
          </a:xfrm>
          <a:prstGeom prst="rect">
            <a:avLst/>
          </a:prstGeom>
          <a:noFill/>
        </p:spPr>
        <p:txBody>
          <a:bodyPr wrap="square" rtlCol="0">
            <a:spAutoFit/>
          </a:bodyPr>
          <a:lstStyle/>
          <a:p>
            <a:endParaRPr lang="en-US" sz="1200" dirty="0" smtClean="0">
              <a:uFillTx/>
            </a:endParaRPr>
          </a:p>
          <a:p>
            <a:r>
              <a:rPr lang="en-US" sz="3200" dirty="0" smtClean="0">
                <a:uFillTx/>
              </a:rPr>
              <a:t>2016 and 2018 </a:t>
            </a:r>
            <a:r>
              <a:rPr lang="en-US" sz="3200" dirty="0" smtClean="0">
                <a:uFillTx/>
              </a:rPr>
              <a:t>Integrated Water Quality Report</a:t>
            </a:r>
            <a:endParaRPr lang="en-US" sz="3200" dirty="0" smtClean="0">
              <a:uFillTx/>
            </a:endParaRPr>
          </a:p>
          <a:p>
            <a:r>
              <a:rPr lang="en-US" dirty="0"/>
              <a:t>D</a:t>
            </a:r>
            <a:r>
              <a:rPr lang="en-US" dirty="0" smtClean="0">
                <a:uFillTx/>
              </a:rPr>
              <a:t>ata from CUSH, Save the Bay Westerly, Harbor Watch, STS</a:t>
            </a:r>
          </a:p>
          <a:p>
            <a:endParaRPr lang="en-US" sz="2000" dirty="0" smtClean="0">
              <a:solidFill>
                <a:srgbClr val="CF0FC1"/>
              </a:solidFill>
              <a:uFillTx/>
            </a:endParaRPr>
          </a:p>
          <a:p>
            <a:r>
              <a:rPr lang="en-US" sz="2400" b="1" dirty="0" smtClean="0">
                <a:solidFill>
                  <a:schemeClr val="accent6">
                    <a:lumMod val="75000"/>
                  </a:schemeClr>
                </a:solidFill>
                <a:uFillTx/>
              </a:rPr>
              <a:t>ALUS</a:t>
            </a:r>
          </a:p>
          <a:p>
            <a:r>
              <a:rPr lang="en-US" sz="2400" dirty="0" smtClean="0">
                <a:uFillTx/>
              </a:rPr>
              <a:t>7 segments based on CUSH data</a:t>
            </a:r>
          </a:p>
          <a:p>
            <a:r>
              <a:rPr lang="en-US" sz="2400" dirty="0"/>
              <a:t>2 segments based on Save </a:t>
            </a:r>
            <a:r>
              <a:rPr lang="en-US" sz="2400" dirty="0" smtClean="0">
                <a:uFillTx/>
              </a:rPr>
              <a:t>the Bay </a:t>
            </a:r>
          </a:p>
          <a:p>
            <a:r>
              <a:rPr lang="en-US" sz="2400" dirty="0"/>
              <a:t>6 segments based on Harbor </a:t>
            </a:r>
            <a:r>
              <a:rPr lang="en-US" sz="2400" dirty="0" smtClean="0">
                <a:uFillTx/>
              </a:rPr>
              <a:t>Watch </a:t>
            </a:r>
          </a:p>
          <a:p>
            <a:endParaRPr lang="en-US" sz="2400" dirty="0" smtClean="0">
              <a:uFillTx/>
            </a:endParaRPr>
          </a:p>
          <a:p>
            <a:r>
              <a:rPr lang="en-US" sz="2400" b="1" dirty="0" smtClean="0">
                <a:solidFill>
                  <a:schemeClr val="accent6">
                    <a:lumMod val="75000"/>
                  </a:schemeClr>
                </a:solidFill>
                <a:uFillTx/>
              </a:rPr>
              <a:t>REC</a:t>
            </a:r>
          </a:p>
          <a:p>
            <a:r>
              <a:rPr lang="en-US" sz="2400" dirty="0" smtClean="0">
                <a:uFillTx/>
              </a:rPr>
              <a:t> 5 segments based on STS bacteria </a:t>
            </a:r>
          </a:p>
          <a:p>
            <a:r>
              <a:rPr lang="en-US" sz="2400" dirty="0" smtClean="0">
                <a:uFillTx/>
              </a:rPr>
              <a:t>only stations </a:t>
            </a:r>
          </a:p>
          <a:p>
            <a:r>
              <a:rPr lang="en-US" sz="2400" dirty="0" smtClean="0">
                <a:uFillTx/>
              </a:rPr>
              <a:t>7 more from CUSH </a:t>
            </a:r>
          </a:p>
          <a:p>
            <a:r>
              <a:rPr lang="en-US" sz="2400" dirty="0" smtClean="0">
                <a:uFillTx/>
              </a:rPr>
              <a:t>2 from Save the Bay </a:t>
            </a:r>
          </a:p>
          <a:p>
            <a:r>
              <a:rPr lang="en-US" sz="2400" dirty="0" smtClean="0">
                <a:uFillTx/>
              </a:rPr>
              <a:t>6 Harbor Watch </a:t>
            </a:r>
          </a:p>
          <a:p>
            <a:endParaRPr lang="en-US" sz="1200" dirty="0">
              <a:uFillTx/>
            </a:endParaRPr>
          </a:p>
          <a:p>
            <a:endParaRPr lang="en-US" sz="1200" dirty="0" smtClean="0">
              <a:uFillTx/>
            </a:endParaRPr>
          </a:p>
          <a:p>
            <a:endParaRPr lang="en-US" sz="1200" dirty="0"/>
          </a:p>
        </p:txBody>
      </p:sp>
      <p:sp>
        <p:nvSpPr>
          <p:cNvPr id="5" name="TextBox 4"/>
          <p:cNvSpPr txBox="1">
            <a:spLocks/>
          </p:cNvSpPr>
          <p:nvPr/>
        </p:nvSpPr>
        <p:spPr>
          <a:xfrm>
            <a:off x="97509" y="74048"/>
            <a:ext cx="10569332" cy="884361"/>
          </a:xfrm>
          <a:prstGeom prst="rect">
            <a:avLst/>
          </a:prstGeom>
        </p:spPr>
        <p:txBody>
          <a:bodyPr anchor="t"/>
          <a:lstStyle/>
          <a:p>
            <a:pPr marL="457200" indent="-457200">
              <a:buNone/>
            </a:pPr>
            <a:r>
              <a:rPr lang="en-US" sz="4400" b="1" dirty="0" smtClean="0">
                <a:solidFill>
                  <a:srgbClr val="073763"/>
                </a:solidFill>
                <a:latin typeface="Calibri" charset="0"/>
              </a:rPr>
              <a:t>Volunteer Contributions</a:t>
            </a:r>
            <a:endParaRPr sz="4400" dirty="0">
              <a:solidFill>
                <a:srgbClr val="073763"/>
              </a:solidFill>
              <a:uFillTx/>
              <a:latin typeface="Calibri"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1123" y="1310180"/>
            <a:ext cx="2057512" cy="36577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4687" y="1511353"/>
            <a:ext cx="2174132" cy="28988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5735" y="3580345"/>
            <a:ext cx="1715384" cy="2287178"/>
          </a:xfrm>
          <a:prstGeom prst="rect">
            <a:avLst/>
          </a:prstGeom>
        </p:spPr>
      </p:pic>
    </p:spTree>
    <p:extLst>
      <p:ext uri="{BB962C8B-B14F-4D97-AF65-F5344CB8AC3E}">
        <p14:creationId xmlns:p14="http://schemas.microsoft.com/office/powerpoint/2010/main" val="3164037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004" y="1035474"/>
            <a:ext cx="6071438" cy="6186309"/>
          </a:xfrm>
          <a:prstGeom prst="rect">
            <a:avLst/>
          </a:prstGeom>
          <a:noFill/>
        </p:spPr>
        <p:txBody>
          <a:bodyPr wrap="square" rtlCol="0">
            <a:spAutoFit/>
          </a:bodyPr>
          <a:lstStyle/>
          <a:p>
            <a:r>
              <a:rPr lang="en-US" sz="3200" dirty="0"/>
              <a:t>2020</a:t>
            </a:r>
          </a:p>
          <a:p>
            <a:r>
              <a:rPr lang="en-US" sz="2400" b="1" dirty="0" smtClean="0">
                <a:solidFill>
                  <a:schemeClr val="accent6">
                    <a:lumMod val="75000"/>
                  </a:schemeClr>
                </a:solidFill>
              </a:rPr>
              <a:t>ALUS</a:t>
            </a:r>
          </a:p>
          <a:p>
            <a:r>
              <a:rPr lang="en-US" sz="2400" b="1" u="sng" dirty="0"/>
              <a:t>Potential </a:t>
            </a:r>
            <a:r>
              <a:rPr lang="en-US" sz="2400" b="1" u="sng" dirty="0" smtClean="0"/>
              <a:t>20 </a:t>
            </a:r>
            <a:r>
              <a:rPr lang="en-US" sz="2400" b="1" u="sng" dirty="0"/>
              <a:t>segments using 2018 UWS data</a:t>
            </a:r>
          </a:p>
          <a:p>
            <a:r>
              <a:rPr lang="en-US" sz="2400" dirty="0" smtClean="0"/>
              <a:t>+ </a:t>
            </a:r>
            <a:r>
              <a:rPr lang="en-US" sz="2400" dirty="0"/>
              <a:t>7 more from CUSH non UWS stations</a:t>
            </a:r>
          </a:p>
          <a:p>
            <a:r>
              <a:rPr lang="en-US" sz="2400" dirty="0"/>
              <a:t>+ 2 from Save the Bay </a:t>
            </a:r>
          </a:p>
          <a:p>
            <a:r>
              <a:rPr lang="en-US" sz="2400" dirty="0"/>
              <a:t>+ 6 </a:t>
            </a:r>
            <a:r>
              <a:rPr lang="en-US" sz="2400" dirty="0" smtClean="0"/>
              <a:t>Harbor Watch </a:t>
            </a:r>
            <a:r>
              <a:rPr lang="en-US" sz="2400" dirty="0"/>
              <a:t>non UWS stations</a:t>
            </a:r>
          </a:p>
          <a:p>
            <a:endParaRPr lang="en-US" sz="2400" dirty="0">
              <a:solidFill>
                <a:srgbClr val="CF0FC1"/>
              </a:solidFill>
            </a:endParaRPr>
          </a:p>
          <a:p>
            <a:r>
              <a:rPr lang="en-US" sz="2400" b="1" dirty="0" smtClean="0">
                <a:solidFill>
                  <a:schemeClr val="accent6">
                    <a:lumMod val="75000"/>
                  </a:schemeClr>
                </a:solidFill>
              </a:rPr>
              <a:t>REC</a:t>
            </a:r>
          </a:p>
          <a:p>
            <a:r>
              <a:rPr lang="en-US" sz="2400" dirty="0" smtClean="0"/>
              <a:t>5 </a:t>
            </a:r>
            <a:r>
              <a:rPr lang="en-US" sz="2400" dirty="0"/>
              <a:t>segments based on STS bacteria </a:t>
            </a:r>
            <a:r>
              <a:rPr lang="en-US" sz="2400" dirty="0" smtClean="0"/>
              <a:t>only stations </a:t>
            </a:r>
          </a:p>
          <a:p>
            <a:r>
              <a:rPr lang="en-US" sz="2400" dirty="0" smtClean="0"/>
              <a:t>+ </a:t>
            </a:r>
            <a:r>
              <a:rPr lang="en-US" sz="2400" dirty="0"/>
              <a:t>7 more from CUSH </a:t>
            </a:r>
          </a:p>
          <a:p>
            <a:r>
              <a:rPr lang="en-US" sz="2400" dirty="0"/>
              <a:t>+ 2 from Save the Bay </a:t>
            </a:r>
          </a:p>
          <a:p>
            <a:r>
              <a:rPr lang="en-US" sz="2400" dirty="0"/>
              <a:t>+ 6 </a:t>
            </a:r>
            <a:r>
              <a:rPr lang="en-US" sz="2400" dirty="0" smtClean="0"/>
              <a:t>Harbor Watch </a:t>
            </a:r>
            <a:r>
              <a:rPr lang="en-US" sz="2400" dirty="0"/>
              <a:t>non UWS stations</a:t>
            </a:r>
          </a:p>
          <a:p>
            <a:endParaRPr lang="en-US" sz="2400" dirty="0"/>
          </a:p>
          <a:p>
            <a:endParaRPr lang="en-US" sz="2400" dirty="0"/>
          </a:p>
          <a:p>
            <a:endParaRPr lang="en-US" sz="2400" dirty="0"/>
          </a:p>
          <a:p>
            <a:endParaRPr lang="en-US" sz="2400" dirty="0"/>
          </a:p>
        </p:txBody>
      </p:sp>
      <p:pic>
        <p:nvPicPr>
          <p:cNvPr id="4" name="Picture 3"/>
          <p:cNvPicPr>
            <a:picLocks noChangeAspect="1"/>
          </p:cNvPicPr>
          <p:nvPr/>
        </p:nvPicPr>
        <p:blipFill rotWithShape="1">
          <a:blip r:embed="rId3"/>
          <a:srcRect r="4943"/>
          <a:stretch/>
        </p:blipFill>
        <p:spPr>
          <a:xfrm>
            <a:off x="7340401" y="1754155"/>
            <a:ext cx="4378848" cy="3690391"/>
          </a:xfrm>
          <a:prstGeom prst="rect">
            <a:avLst/>
          </a:prstGeom>
        </p:spPr>
      </p:pic>
      <p:sp>
        <p:nvSpPr>
          <p:cNvPr id="5" name="Title 4"/>
          <p:cNvSpPr txBox="1">
            <a:spLocks noGrp="1"/>
          </p:cNvSpPr>
          <p:nvPr>
            <p:ph type="title"/>
          </p:nvPr>
        </p:nvSpPr>
        <p:spPr>
          <a:prstGeom prst="rect">
            <a:avLst/>
          </a:prstGeom>
        </p:spPr>
        <p:txBody>
          <a:bodyPr anchor="t"/>
          <a:lstStyle/>
          <a:p>
            <a:pPr marL="457200" indent="-457200">
              <a:buNone/>
            </a:pPr>
            <a:r>
              <a:rPr lang="en-US" sz="4400" b="1" dirty="0" smtClean="0">
                <a:solidFill>
                  <a:srgbClr val="073763"/>
                </a:solidFill>
                <a:latin typeface="Calibri" charset="0"/>
              </a:rPr>
              <a:t>Volunteer Contributions</a:t>
            </a:r>
            <a:endParaRPr sz="4400" dirty="0">
              <a:solidFill>
                <a:srgbClr val="073763"/>
              </a:solidFill>
              <a:uFillTx/>
              <a:latin typeface="Calibri" charset="0"/>
            </a:endParaRPr>
          </a:p>
        </p:txBody>
      </p:sp>
    </p:spTree>
    <p:extLst>
      <p:ext uri="{BB962C8B-B14F-4D97-AF65-F5344CB8AC3E}">
        <p14:creationId xmlns:p14="http://schemas.microsoft.com/office/powerpoint/2010/main" val="560266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Dark Blue Sky theme">
  <a:themeElements>
    <a:clrScheme name="Dark Blue Theme">
      <a:dk1>
        <a:srgbClr val="FFFFFF"/>
      </a:dk1>
      <a:lt1>
        <a:srgbClr val="17375E"/>
      </a:lt1>
      <a:dk2>
        <a:srgbClr val="17375E"/>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Dark Blue Sky theme</Template>
  <TotalTime>3273</TotalTime>
  <Words>1507</Words>
  <Application>Microsoft Office PowerPoint</Application>
  <PresentationFormat>Widescreen</PresentationFormat>
  <Paragraphs>250</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Berkeley-Medium</vt:lpstr>
      <vt:lpstr>Calibri</vt:lpstr>
      <vt:lpstr>Times New Roman</vt:lpstr>
      <vt:lpstr>Wingdings</vt:lpstr>
      <vt:lpstr>Dark Blue Sky theme</vt:lpstr>
      <vt:lpstr>Monitoring Season’s Over!  We want your data   How CT DEEP utilizes volunteer generated data for water quality assessments and implementation</vt:lpstr>
      <vt:lpstr>Environmental Protection Process</vt:lpstr>
      <vt:lpstr>PowerPoint Presentation</vt:lpstr>
      <vt:lpstr>PowerPoint Presentation</vt:lpstr>
      <vt:lpstr>PowerPoint Presentation</vt:lpstr>
      <vt:lpstr>PowerPoint Presentation</vt:lpstr>
      <vt:lpstr>PowerPoint Presentation</vt:lpstr>
      <vt:lpstr>PowerPoint Presentation</vt:lpstr>
      <vt:lpstr>Volunteer Contributions</vt:lpstr>
      <vt:lpstr>Environmental Protection Process</vt:lpstr>
      <vt:lpstr>303d Integrated Water Resource Management</vt:lpstr>
      <vt:lpstr>Water  Quality Restoration &amp; Protection</vt:lpstr>
      <vt:lpstr>PowerPoint Presentation</vt:lpstr>
      <vt:lpstr>Overview:  Watershed Based Approach to Nutrients</vt:lpstr>
      <vt:lpstr>Pawcatuck River Watershed Project</vt:lpstr>
      <vt:lpstr>Partnering for the Pawcatuck</vt:lpstr>
      <vt:lpstr>Pawcatuck River Watershed &amp; Estuary</vt:lpstr>
      <vt:lpstr>Pawcatuck Watershed:  Estuary Work</vt:lpstr>
      <vt:lpstr>SNEP Project Components- FW portion of watershed</vt:lpstr>
      <vt:lpstr>SNEP Project Components</vt:lpstr>
      <vt:lpstr>Extending to Other CT Embayments</vt:lpstr>
      <vt:lpstr>Contact Information</vt:lpstr>
      <vt:lpstr>Questions?</vt:lpstr>
    </vt:vector>
  </TitlesOfParts>
  <Company>Connecticut DEEP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 Iott</dc:creator>
  <cp:lastModifiedBy>Katie O'Brien-Clayton</cp:lastModifiedBy>
  <cp:revision>204</cp:revision>
  <cp:lastPrinted>2016-06-20T12:19:27Z</cp:lastPrinted>
  <dcterms:created xsi:type="dcterms:W3CDTF">2016-06-10T20:05:16Z</dcterms:created>
  <dcterms:modified xsi:type="dcterms:W3CDTF">2019-11-13T19:47:58Z</dcterms:modified>
</cp:coreProperties>
</file>