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07" r:id="rId2"/>
    <p:sldId id="470" r:id="rId3"/>
    <p:sldId id="442" r:id="rId4"/>
    <p:sldId id="455" r:id="rId5"/>
    <p:sldId id="396" r:id="rId6"/>
    <p:sldId id="458" r:id="rId7"/>
    <p:sldId id="452" r:id="rId8"/>
    <p:sldId id="482" r:id="rId9"/>
    <p:sldId id="483" r:id="rId10"/>
    <p:sldId id="484" r:id="rId11"/>
    <p:sldId id="485" r:id="rId12"/>
    <p:sldId id="486" r:id="rId13"/>
    <p:sldId id="487" r:id="rId14"/>
    <p:sldId id="488" r:id="rId15"/>
    <p:sldId id="489" r:id="rId16"/>
    <p:sldId id="422" r:id="rId17"/>
    <p:sldId id="459" r:id="rId18"/>
    <p:sldId id="477" r:id="rId19"/>
    <p:sldId id="476" r:id="rId20"/>
    <p:sldId id="423" r:id="rId21"/>
    <p:sldId id="480" r:id="rId22"/>
    <p:sldId id="472" r:id="rId23"/>
    <p:sldId id="474" r:id="rId24"/>
    <p:sldId id="475" r:id="rId25"/>
    <p:sldId id="4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ECC6E"/>
    <a:srgbClr val="D59A25"/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>
      <p:cViewPr varScale="1">
        <p:scale>
          <a:sx n="93" d="100"/>
          <a:sy n="93" d="100"/>
        </p:scale>
        <p:origin x="618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ADAE2-160D-4C09-B369-5D673ADA752A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ACD6E-1716-4B1A-BB3D-E4B6919C4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3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25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not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82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not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57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Expansion</a:t>
            </a:r>
            <a:r>
              <a:rPr lang="en-US" baseline="0" dirty="0" smtClean="0"/>
              <a:t> to New Haven Harbor and Flushing Creek/Bay. T II rotating around Sound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82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not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25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 100</a:t>
            </a:r>
          </a:p>
          <a:p>
            <a:r>
              <a:rPr lang="en-US" baseline="0" dirty="0" smtClean="0"/>
              <a:t> </a:t>
            </a:r>
            <a:r>
              <a:rPr lang="en-US" dirty="0" smtClean="0"/>
              <a:t>LIS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embayments</a:t>
            </a:r>
            <a:endParaRPr lang="en-US" baseline="0" dirty="0" smtClean="0"/>
          </a:p>
          <a:p>
            <a:r>
              <a:rPr lang="en-US" baseline="0" dirty="0" smtClean="0"/>
              <a:t>All groups encouraged to participate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21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42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06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UWS Parameters and  Season. Apples to apples comparison of </a:t>
            </a:r>
            <a:r>
              <a:rPr lang="en-US" dirty="0" err="1" smtClean="0"/>
              <a:t>embayments</a:t>
            </a:r>
            <a:r>
              <a:rPr lang="en-US" dirty="0" smtClean="0"/>
              <a:t> through</a:t>
            </a:r>
            <a:r>
              <a:rPr lang="en-US" baseline="0" dirty="0" smtClean="0"/>
              <a:t> standardized study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12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7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is UWS happening</a:t>
            </a:r>
            <a:r>
              <a:rPr lang="en-US" baseline="0" dirty="0" smtClean="0"/>
              <a:t> now? And which groups?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46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5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not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35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22A4-4284-4661-B084-426E18F102E8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621F-F555-4C40-B795-6A3A69E5A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84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22A4-4284-4661-B084-426E18F102E8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621F-F555-4C40-B795-6A3A69E5A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48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22A4-4284-4661-B084-426E18F102E8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621F-F555-4C40-B795-6A3A69E5A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4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22A4-4284-4661-B084-426E18F102E8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621F-F555-4C40-B795-6A3A69E5A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5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22A4-4284-4661-B084-426E18F102E8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621F-F555-4C40-B795-6A3A69E5A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6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22A4-4284-4661-B084-426E18F102E8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621F-F555-4C40-B795-6A3A69E5A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46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22A4-4284-4661-B084-426E18F102E8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621F-F555-4C40-B795-6A3A69E5A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59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22A4-4284-4661-B084-426E18F102E8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621F-F555-4C40-B795-6A3A69E5A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57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22A4-4284-4661-B084-426E18F102E8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621F-F555-4C40-B795-6A3A69E5A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2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22A4-4284-4661-B084-426E18F102E8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621F-F555-4C40-B795-6A3A69E5A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3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22A4-4284-4661-B084-426E18F102E8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621F-F555-4C40-B795-6A3A69E5A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6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C22A4-4284-4661-B084-426E18F102E8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F621F-F555-4C40-B795-6A3A69E5A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0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7908" y="5446386"/>
            <a:ext cx="4742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Peter H. Linderoth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Water Quality Program Manager</a:t>
            </a:r>
            <a:endParaRPr lang="en-US" sz="28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4891" y="5384830"/>
            <a:ext cx="73144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Peter H. Linderoth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Save the Sound, Western LIS Programs</a:t>
            </a:r>
          </a:p>
        </p:txBody>
      </p:sp>
      <p:pic>
        <p:nvPicPr>
          <p:cNvPr id="7" name="Picture 4" descr="http://3.bp.blogspot.com/-T5AledhulvY/UFTyvly_X6I/AAAAAAAABIA/zU9uDuOCLkw/s1600/P914030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38407" y="1509"/>
            <a:ext cx="9382408" cy="685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5088284"/>
            <a:ext cx="7314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Peter Linderoth</a:t>
            </a: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Save the Sound </a:t>
            </a:r>
          </a:p>
        </p:txBody>
      </p:sp>
      <p:pic>
        <p:nvPicPr>
          <p:cNvPr id="11" name="Picture 2" descr="S:\CFE-STS Logos\Image only (no name)\IMAGE ONLY - CFE-STS CMY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17691" cy="121769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26442" y="6673334"/>
            <a:ext cx="94769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>
                <a:latin typeface="Garamond" panose="02020404030301010803" pitchFamily="18" charset="0"/>
              </a:rPr>
              <a:t>https://www.flickr.com/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519710"/>
            <a:ext cx="7314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Unified Water Study </a:t>
            </a: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Monitoring Update</a:t>
            </a:r>
          </a:p>
        </p:txBody>
      </p:sp>
    </p:spTree>
    <p:extLst>
      <p:ext uri="{BB962C8B-B14F-4D97-AF65-F5344CB8AC3E}">
        <p14:creationId xmlns:p14="http://schemas.microsoft.com/office/powerpoint/2010/main" val="92707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4017" y="876301"/>
            <a:ext cx="89175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S:\CFE-STS Logos\Image only (no name)\IMAGE ONLY - CFE-STS CMY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90" y="47133"/>
            <a:ext cx="776827" cy="7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90" y="1219200"/>
            <a:ext cx="9012539" cy="52240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2521" y="47133"/>
            <a:ext cx="7944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200" dirty="0" smtClean="0">
                <a:cs typeface="Arial" panose="020B0604020202020204" pitchFamily="34" charset="0"/>
              </a:rPr>
              <a:t>UWS Current Status: Tier II Dissolved Oxygen</a:t>
            </a:r>
            <a:endParaRPr lang="en-US" sz="3200" dirty="0"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64" y="1243422"/>
            <a:ext cx="9115212" cy="51755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https://northcentralus1-mediap.svc.ms/transform/thumbnail?provider=spo&amp;inputFormat=jpg&amp;cs=fFNQTw&amp;docid=https%3A%2F%2Fctenvironment-my.sharepoint.com%3A443%2F_api%2Fv2.0%2Fdrives%2Fb!IewT5iwihEy0xTzn2CG1YIPD20K0DnZHg_DjhQmxO5PXN96vHzAYQbrB1h_Wg8ka%2Fitems%2F01XE5XQJQTTQQRSYVESZCJXSTX343MOKVF%3Fversion%3DPublished&amp;access_token=eyJ0eXAiOiJKV1QiLCJhbGciOiJub25lIn0.eyJhdWQiOiIwMDAwMDAwMy0wMDAwLTBmZjEtY2UwMC0wMDAwMDAwMDAwMDAvY3RlbnZpcm9ubWVudC1teS5zaGFyZXBvaW50LmNvbUA1ZmU3ZjNmYS03OWJmLTQ2NTAtODNjZS03NDYzYjMyZmRiYWIiLCJpc3MiOiIwMDAwMDAwMy0wMDAwLTBmZjEtY2UwMC0wMDAwMDAwMDAwMDAiLCJuYmYiOiIxNTczNjg4OTY2IiwiZXhwIjoiMTU3MzcxMDU2NiIsImVuZHBvaW50dXJsIjoiZm1CdHlKdGNjVU1rMDBJVk1ha0s1ajFFZkhDZnhsZnowUUh6bUNCZ2w4bz0iLCJlbmRwb2ludHVybExlbmd0aCI6IjEyMyIsImlzbG9vcGJhY2siOiJUcnVlIiwiY2lkIjoiT0dRNU5URTNPV1l0T1RBMk5pMDVNREF3TFRRd05HUXRaV1V6TVdRek5EZ3daV05pIiwidmVyIjoiaGFzaGVkcHJvb2Z0b2tlbiIsInNpdGVpZCI6IlpUWXhNMlZqTWpFdE1qSXlZeTAwWXpnMExXSTBZelV0TTJObE4yUTRNakZpTlRZdyIsInNpZ25pbl9zdGF0ZSI6IltcImttc2lcIl0iLCJuYW1laWQiOiIwIy5mfG1lbWJlcnNoaXB8cGxpbmRlcm90aEBzYXZldGhlc291bmQub3JnIiwibmlpIjoibWljcm9zb2Z0LnNoYXJlcG9pbnQiLCJpc3VzZXIiOiJ0cnVlIiwiY2FjaGVrZXkiOiIwaC5mfG1lbWJlcnNoaXB8MTAwM2JmZmQ5N2VmMmJkOEBsaXZlLmNvbSIsInR0IjoiMCIsInVzZVBlcnNpc3RlbnRDb29raWUiOiIzIn0.aVNPdEpSZnRZR0Q3bWZLdERkWFc3U29aWGFFL1d5djEvcjl5YmNIRDJ0WT0&amp;encodeFailures=1&amp;srcWidth=&amp;srcHeight=&amp;width=1137&amp;height=853&amp;action=Acces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2593" y="1190364"/>
            <a:ext cx="6858868" cy="514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0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490" y="876301"/>
            <a:ext cx="89251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S:\CFE-STS Logos\Image only (no name)\IMAGE ONLY - CFE-STS CMY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90" y="47133"/>
            <a:ext cx="776827" cy="7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4903" y="1272079"/>
            <a:ext cx="8062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dirty="0" smtClean="0">
                <a:latin typeface="+mj-lt"/>
              </a:rPr>
              <a:t>Sampling </a:t>
            </a:r>
            <a:r>
              <a:rPr lang="en-US" sz="3600" dirty="0">
                <a:latin typeface="+mj-lt"/>
              </a:rPr>
              <a:t>O</a:t>
            </a:r>
            <a:r>
              <a:rPr lang="en-US" sz="3600" dirty="0" smtClean="0">
                <a:latin typeface="+mj-lt"/>
              </a:rPr>
              <a:t>ccurs </a:t>
            </a:r>
            <a:r>
              <a:rPr lang="en-US" sz="3600" u="sng" dirty="0">
                <a:latin typeface="+mj-lt"/>
              </a:rPr>
              <a:t>O</a:t>
            </a:r>
            <a:r>
              <a:rPr lang="en-US" sz="3600" u="sng" dirty="0" smtClean="0">
                <a:latin typeface="+mj-lt"/>
              </a:rPr>
              <a:t>nce per Embayment</a:t>
            </a:r>
            <a:r>
              <a:rPr lang="en-US" sz="3600" dirty="0" smtClean="0">
                <a:latin typeface="+mj-lt"/>
              </a:rPr>
              <a:t> during a 3-week Period between July 15 - August 7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4903" y="3372027"/>
            <a:ext cx="4214582" cy="3009544"/>
            <a:chOff x="228600" y="3318164"/>
            <a:chExt cx="4572000" cy="3322500"/>
          </a:xfrm>
        </p:grpSpPr>
        <p:pic>
          <p:nvPicPr>
            <p:cNvPr id="10" name="Picture 2" descr="http://www.habitat.noaa.gov/images/eelgrass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318164"/>
              <a:ext cx="4149291" cy="311196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11" name="Rectangle 10"/>
            <p:cNvSpPr/>
            <p:nvPr/>
          </p:nvSpPr>
          <p:spPr>
            <a:xfrm>
              <a:off x="228600" y="6455998"/>
              <a:ext cx="4572000" cy="1846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600" dirty="0"/>
                <a:t>http://www.habitat.noaa.gov/abouthabitat/eelgrass.html</a:t>
              </a:r>
            </a:p>
          </p:txBody>
        </p:sp>
      </p:grpSp>
      <p:pic>
        <p:nvPicPr>
          <p:cNvPr id="12" name="Picture 4" descr="https://greencitiesbluewaters.files.wordpress.com/2016/02/ulva20.png?w=1200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47799" y="3372027"/>
            <a:ext cx="3802469" cy="2777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TextBox 12"/>
          <p:cNvSpPr txBox="1"/>
          <p:nvPr/>
        </p:nvSpPr>
        <p:spPr>
          <a:xfrm>
            <a:off x="990600" y="110749"/>
            <a:ext cx="7944294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800" dirty="0" smtClean="0">
                <a:cs typeface="Arial" panose="020B0604020202020204" pitchFamily="34" charset="0"/>
              </a:rPr>
              <a:t>UWS Current Status: Tier II Quantitative </a:t>
            </a:r>
            <a:r>
              <a:rPr lang="en-US" sz="2800" dirty="0" err="1" smtClean="0">
                <a:cs typeface="Arial" panose="020B0604020202020204" pitchFamily="34" charset="0"/>
              </a:rPr>
              <a:t>Macrophytes</a:t>
            </a:r>
            <a:endParaRPr lang="en-US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33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4017" y="876301"/>
            <a:ext cx="89175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S:\CFE-STS Logos\Image only (no name)\IMAGE ONLY - CFE-STS CMY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90" y="47133"/>
            <a:ext cx="776827" cy="7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600" y="1043020"/>
            <a:ext cx="5257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Percent </a:t>
            </a:r>
            <a:r>
              <a:rPr lang="en-US" sz="2400" dirty="0"/>
              <a:t>C</a:t>
            </a:r>
            <a:r>
              <a:rPr lang="en-US" sz="2400" dirty="0" smtClean="0"/>
              <a:t>overage of </a:t>
            </a:r>
            <a:r>
              <a:rPr lang="en-US" sz="2400" dirty="0" err="1" smtClean="0"/>
              <a:t>Macrophytes</a:t>
            </a:r>
            <a:r>
              <a:rPr lang="en-US" sz="2400" dirty="0" smtClean="0"/>
              <a:t> and Determine </a:t>
            </a:r>
            <a:r>
              <a:rPr lang="en-US" sz="2400" dirty="0"/>
              <a:t>B</a:t>
            </a:r>
            <a:r>
              <a:rPr lang="en-US" sz="2400" dirty="0" smtClean="0"/>
              <a:t>ottom </a:t>
            </a:r>
            <a:r>
              <a:rPr lang="en-US" sz="2400" dirty="0"/>
              <a:t>T</a:t>
            </a:r>
            <a:r>
              <a:rPr lang="en-US" sz="2400" dirty="0" smtClean="0"/>
              <a:t>ype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400" dirty="0"/>
              <a:t>U</a:t>
            </a:r>
            <a:r>
              <a:rPr lang="en-US" sz="2400" dirty="0" smtClean="0"/>
              <a:t>nderwater </a:t>
            </a:r>
            <a:r>
              <a:rPr lang="en-US" sz="2400" dirty="0"/>
              <a:t>C</a:t>
            </a:r>
            <a:r>
              <a:rPr lang="en-US" sz="2400" dirty="0" smtClean="0"/>
              <a:t>amera is </a:t>
            </a:r>
            <a:r>
              <a:rPr lang="en-US" sz="2400" dirty="0"/>
              <a:t>used to </a:t>
            </a:r>
            <a:r>
              <a:rPr lang="en-US" sz="2400" dirty="0" smtClean="0"/>
              <a:t>Capture </a:t>
            </a:r>
            <a:r>
              <a:rPr lang="en-US" sz="2400" dirty="0"/>
              <a:t>I</a:t>
            </a:r>
            <a:r>
              <a:rPr lang="en-US" sz="2400" dirty="0" smtClean="0"/>
              <a:t>mages </a:t>
            </a:r>
            <a:r>
              <a:rPr lang="en-US" sz="2400" dirty="0"/>
              <a:t>of </a:t>
            </a:r>
            <a:r>
              <a:rPr lang="en-US" sz="2400" dirty="0" smtClean="0"/>
              <a:t>the Bottom </a:t>
            </a:r>
            <a:r>
              <a:rPr lang="en-US" sz="2400" dirty="0"/>
              <a:t>in the </a:t>
            </a:r>
            <a:r>
              <a:rPr lang="en-US" sz="2400" dirty="0" smtClean="0"/>
              <a:t>Area </a:t>
            </a:r>
            <a:r>
              <a:rPr lang="en-US" sz="2400" dirty="0"/>
              <a:t>of a </a:t>
            </a:r>
            <a:r>
              <a:rPr lang="en-US" sz="2400" dirty="0" smtClean="0"/>
              <a:t>WQ and Rake Toss Stations</a:t>
            </a:r>
            <a:endParaRPr lang="en-US" sz="6600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7765CC-3FB2-4922-A785-02BBCF0FF4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31" y="4324687"/>
            <a:ext cx="3179557" cy="23823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Image result for underwater gopr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77000" y="3657600"/>
            <a:ext cx="2057400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roduct Image 1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14870">
            <a:off x="5939498" y="844407"/>
            <a:ext cx="875369" cy="445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47306" y="123502"/>
            <a:ext cx="7944294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800" dirty="0" smtClean="0">
                <a:cs typeface="Arial" panose="020B0604020202020204" pitchFamily="34" charset="0"/>
              </a:rPr>
              <a:t>UWS Current Status: Tier II Quantitative </a:t>
            </a:r>
            <a:r>
              <a:rPr lang="en-US" sz="2800" dirty="0" err="1" smtClean="0">
                <a:cs typeface="Arial" panose="020B0604020202020204" pitchFamily="34" charset="0"/>
              </a:rPr>
              <a:t>Macrophytes</a:t>
            </a:r>
            <a:endParaRPr lang="en-US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17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4017" y="876301"/>
            <a:ext cx="89175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S:\CFE-STS Logos\Image only (no name)\IMAGE ONLY - CFE-STS CMY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90" y="47133"/>
            <a:ext cx="776827" cy="7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12" y="928643"/>
            <a:ext cx="8899332" cy="24652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047306" y="123502"/>
            <a:ext cx="7944294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800" dirty="0" smtClean="0">
                <a:cs typeface="Arial" panose="020B0604020202020204" pitchFamily="34" charset="0"/>
              </a:rPr>
              <a:t>UWS Current Status: Tier II Quantitative </a:t>
            </a:r>
            <a:r>
              <a:rPr lang="en-US" sz="2800" dirty="0" err="1" smtClean="0">
                <a:cs typeface="Arial" panose="020B0604020202020204" pitchFamily="34" charset="0"/>
              </a:rPr>
              <a:t>Macrophytes</a:t>
            </a:r>
            <a:endParaRPr lang="en-US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77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490" y="876301"/>
            <a:ext cx="89251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4374" y="177228"/>
            <a:ext cx="794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Tier </a:t>
            </a:r>
            <a:r>
              <a:rPr lang="en-US" sz="3200" dirty="0" smtClean="0"/>
              <a:t>II </a:t>
            </a:r>
            <a:r>
              <a:rPr lang="en-US" sz="3200" dirty="0" smtClean="0">
                <a:latin typeface="+mj-lt"/>
              </a:rPr>
              <a:t>- Nutrients</a:t>
            </a:r>
            <a:endParaRPr lang="en-US" sz="3200" dirty="0">
              <a:latin typeface="+mj-lt"/>
            </a:endParaRPr>
          </a:p>
        </p:txBody>
      </p:sp>
      <p:pic>
        <p:nvPicPr>
          <p:cNvPr id="9" name="Picture 2" descr="S:\CFE-STS Logos\Image only (no name)\IMAGE ONLY - CFE-STS CMY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90" y="47133"/>
            <a:ext cx="776827" cy="7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035628"/>
            <a:ext cx="648507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Tier II Nutrient Stations are a subset of the Tier I Water Quality stations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Sampling Frequency: Every 2 weeks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smtClean="0"/>
              <a:t>Samples collected 0.5 m below the surface</a:t>
            </a:r>
          </a:p>
          <a:p>
            <a:endParaRPr lang="en-US" sz="2400" dirty="0" smtClean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Total Nitrogen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Nitrate &amp; Nitrite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Ammonia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Total Phosphorous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Orthophosphate</a:t>
            </a:r>
          </a:p>
        </p:txBody>
      </p:sp>
      <p:pic>
        <p:nvPicPr>
          <p:cNvPr id="5122" name="Picture 2" descr="Masterflex pump water sampl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345408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944" y="4267200"/>
            <a:ext cx="2453742" cy="1442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9386" y="1486270"/>
            <a:ext cx="2019300" cy="1794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5595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490" y="876301"/>
            <a:ext cx="89251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4374" y="177228"/>
            <a:ext cx="794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Tier </a:t>
            </a:r>
            <a:r>
              <a:rPr lang="en-US" sz="3200" dirty="0" smtClean="0"/>
              <a:t>II </a:t>
            </a:r>
            <a:r>
              <a:rPr lang="en-US" sz="3200" dirty="0" smtClean="0">
                <a:latin typeface="+mj-lt"/>
              </a:rPr>
              <a:t>- Nutrients</a:t>
            </a:r>
            <a:endParaRPr lang="en-US" sz="3200" dirty="0">
              <a:latin typeface="+mj-lt"/>
            </a:endParaRPr>
          </a:p>
        </p:txBody>
      </p:sp>
      <p:pic>
        <p:nvPicPr>
          <p:cNvPr id="9" name="Picture 2" descr="S:\CFE-STS Logos\Image only (no name)\IMAGE ONLY - CFE-STS CMY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90" y="47133"/>
            <a:ext cx="776827" cy="7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938258"/>
            <a:ext cx="7815208" cy="586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4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4017" y="876301"/>
            <a:ext cx="89175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79" y="945807"/>
            <a:ext cx="8917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UWS Tier I &amp; II Lab Analyses</a:t>
            </a:r>
          </a:p>
        </p:txBody>
      </p:sp>
      <p:pic>
        <p:nvPicPr>
          <p:cNvPr id="11" name="Picture 2" descr="S:\CFE-STS Logos\Image only (no name)\IMAGE ONLY - CFE-STS CMY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90" y="47133"/>
            <a:ext cx="776827" cy="7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4017" y="1497217"/>
            <a:ext cx="8917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>
                <a:latin typeface="+mj-lt"/>
              </a:rPr>
              <a:t>Project Laboratory: Interstate Environmental Commission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5398" y="2443253"/>
            <a:ext cx="3439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-    </a:t>
            </a:r>
            <a:r>
              <a:rPr lang="en-US" sz="2400" dirty="0" smtClean="0"/>
              <a:t>Lowers Study Expenses</a:t>
            </a:r>
            <a:endParaRPr lang="en-US" sz="2400" dirty="0"/>
          </a:p>
        </p:txBody>
      </p:sp>
      <p:pic>
        <p:nvPicPr>
          <p:cNvPr id="19" name="Picture 2" descr="https://www.lovethegarden.com/sites/default/files/styles/1600x620/public/images_and_media/listings_images/micro_plant_cells.jpeg?itok=CHllN7IL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24541" y="3811692"/>
            <a:ext cx="2190823" cy="21412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885293" y="5952969"/>
            <a:ext cx="4572000" cy="1538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" dirty="0"/>
              <a:t>https://www.lovethegarden.com/community/fun-facts/plant-cells-how-plants-grow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017" y="1972780"/>
            <a:ext cx="46624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-    Strengthened Data Comparisons </a:t>
            </a:r>
            <a:endParaRPr lang="en-US" sz="2400" dirty="0"/>
          </a:p>
          <a:p>
            <a:endParaRPr lang="en-US" sz="24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1199706" y="114810"/>
            <a:ext cx="7944294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200" dirty="0" smtClean="0">
                <a:cs typeface="Arial" panose="020B0604020202020204" pitchFamily="34" charset="0"/>
              </a:rPr>
              <a:t>UWS Current Status: Project Laboratory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5398" y="2967903"/>
            <a:ext cx="2319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-    ELAP Certified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092434" y="2661812"/>
            <a:ext cx="3761323" cy="28209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79" y="4215359"/>
            <a:ext cx="2758825" cy="16762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937580"/>
            <a:ext cx="4572000" cy="1538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" dirty="0"/>
              <a:t>https://www.shodor.org/UNChem/basic/lewis/index.html</a:t>
            </a:r>
          </a:p>
        </p:txBody>
      </p:sp>
    </p:spTree>
    <p:extLst>
      <p:ext uri="{BB962C8B-B14F-4D97-AF65-F5344CB8AC3E}">
        <p14:creationId xmlns:p14="http://schemas.microsoft.com/office/powerpoint/2010/main" val="271972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4017" y="876301"/>
            <a:ext cx="89175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99706" y="114810"/>
            <a:ext cx="7944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200" dirty="0" smtClean="0">
                <a:cs typeface="Arial" panose="020B0604020202020204" pitchFamily="34" charset="0"/>
              </a:rPr>
              <a:t>UWS Current Status: ELP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490" y="1084187"/>
            <a:ext cx="8917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UWS Equipment Loan Program (ELP) </a:t>
            </a:r>
          </a:p>
        </p:txBody>
      </p:sp>
      <p:pic>
        <p:nvPicPr>
          <p:cNvPr id="11" name="Picture 2" descr="S:\CFE-STS Logos\Image only (no name)\IMAGE ONLY - CFE-STS CMY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90" y="47133"/>
            <a:ext cx="776827" cy="7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3936324"/>
            <a:ext cx="2286000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834" y="1498859"/>
            <a:ext cx="4183354" cy="17619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6800" y="6175638"/>
            <a:ext cx="4572000" cy="1538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" smtClean="0"/>
              <a:t>https://www.ysi.com/ProductImages//2318b652-7e2e-4cce-ac52-5d7a7913cdd8/images/YSI-6080-Turbidity-Standard-600x600(2).jpg</a:t>
            </a:r>
            <a:endParaRPr lang="en-US" sz="400" dirty="0"/>
          </a:p>
        </p:txBody>
      </p:sp>
      <p:sp>
        <p:nvSpPr>
          <p:cNvPr id="5" name="Rectangle 4"/>
          <p:cNvSpPr/>
          <p:nvPr/>
        </p:nvSpPr>
        <p:spPr>
          <a:xfrm>
            <a:off x="6218574" y="3474753"/>
            <a:ext cx="4572000" cy="1538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" dirty="0"/>
              <a:t>http://www.geoscientific.com/dataloggers/manta2-sensors.jpg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174542"/>
            <a:ext cx="891758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2600" dirty="0" smtClean="0">
                <a:latin typeface="+mj-lt"/>
              </a:rPr>
              <a:t>Sensor/Cable Assessments and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latin typeface="+mj-lt"/>
              </a:rPr>
              <a:t> </a:t>
            </a:r>
            <a:r>
              <a:rPr lang="en-US" sz="2600" dirty="0" smtClean="0">
                <a:latin typeface="+mj-lt"/>
              </a:rPr>
              <a:t>   Replacements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2600" dirty="0" smtClean="0">
                <a:latin typeface="+mj-lt"/>
              </a:rPr>
              <a:t>Pump Retrofits/Replacements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2600" dirty="0" smtClean="0">
                <a:latin typeface="+mj-lt"/>
              </a:rPr>
              <a:t>Software Updates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2600" dirty="0" smtClean="0">
                <a:latin typeface="+mj-lt"/>
              </a:rPr>
              <a:t>Long-Term Storage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2600" dirty="0" smtClean="0">
                <a:latin typeface="+mj-lt"/>
              </a:rPr>
              <a:t>2020 Preparation; Believe it!</a:t>
            </a:r>
          </a:p>
          <a:p>
            <a:pPr marL="342900" indent="-342900">
              <a:buFontTx/>
              <a:buChar char="-"/>
            </a:pPr>
            <a:endParaRPr lang="en-US" sz="2600" dirty="0" smtClean="0">
              <a:latin typeface="+mj-lt"/>
            </a:endParaRPr>
          </a:p>
          <a:p>
            <a:pPr marL="342900" indent="-342900">
              <a:buFontTx/>
              <a:buChar char="-"/>
            </a:pPr>
            <a:endParaRPr lang="en-US" sz="2600" dirty="0" smtClean="0">
              <a:latin typeface="+mj-lt"/>
            </a:endParaRPr>
          </a:p>
          <a:p>
            <a:pPr marL="342900" indent="-342900">
              <a:buFontTx/>
              <a:buChar char="-"/>
            </a:pPr>
            <a:endParaRPr lang="en-US" sz="2600" dirty="0" smtClean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2675" y="3916705"/>
            <a:ext cx="2181899" cy="218189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218574" y="5798649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" dirty="0"/>
              <a:t>https://www.masterflex.com/i/masterflex-e-s-portable-sampler-115-vac/0757100</a:t>
            </a:r>
          </a:p>
        </p:txBody>
      </p:sp>
    </p:spTree>
    <p:extLst>
      <p:ext uri="{BB962C8B-B14F-4D97-AF65-F5344CB8AC3E}">
        <p14:creationId xmlns:p14="http://schemas.microsoft.com/office/powerpoint/2010/main" val="275908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490" y="876301"/>
            <a:ext cx="89251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4374" y="177228"/>
            <a:ext cx="794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UWS Future Plans</a:t>
            </a:r>
            <a:endParaRPr lang="en-US" sz="3200" dirty="0">
              <a:latin typeface="+mj-lt"/>
            </a:endParaRPr>
          </a:p>
        </p:txBody>
      </p:sp>
      <p:pic>
        <p:nvPicPr>
          <p:cNvPr id="9" name="Picture 2" descr="S:\CFE-STS Logos\Image only (no name)\IMAGE ONLY - CFE-STS CMY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90" y="47133"/>
            <a:ext cx="776827" cy="7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533400" y="1108443"/>
            <a:ext cx="8991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 smtClean="0"/>
              <a:t>Funding is in Place for 2020 season</a:t>
            </a:r>
          </a:p>
          <a:p>
            <a:pPr marL="742950" lvl="1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 smtClean="0"/>
              <a:t>Thank you, EPA LISS</a:t>
            </a:r>
          </a:p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W</a:t>
            </a:r>
            <a:r>
              <a:rPr lang="en-US" sz="3000" dirty="0" smtClean="0"/>
              <a:t>orking on 2021 Funding </a:t>
            </a:r>
            <a:r>
              <a:rPr lang="en-US" sz="3000" dirty="0"/>
              <a:t>S</a:t>
            </a:r>
            <a:r>
              <a:rPr lang="en-US" sz="3000" dirty="0" smtClean="0"/>
              <a:t>ubmission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2971800"/>
            <a:ext cx="5858202" cy="36018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600" y="6573679"/>
            <a:ext cx="4572000" cy="1538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" dirty="0"/>
              <a:t>https://science.sciencemag.org/content/344/6179/24</a:t>
            </a:r>
          </a:p>
        </p:txBody>
      </p:sp>
    </p:spTree>
    <p:extLst>
      <p:ext uri="{BB962C8B-B14F-4D97-AF65-F5344CB8AC3E}">
        <p14:creationId xmlns:p14="http://schemas.microsoft.com/office/powerpoint/2010/main" val="172382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490" y="876301"/>
            <a:ext cx="89251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4374" y="177228"/>
            <a:ext cx="794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UWS Future Plans</a:t>
            </a:r>
            <a:endParaRPr lang="en-US" sz="3200" dirty="0">
              <a:latin typeface="+mj-lt"/>
            </a:endParaRPr>
          </a:p>
        </p:txBody>
      </p:sp>
      <p:pic>
        <p:nvPicPr>
          <p:cNvPr id="9" name="Picture 2" descr="S:\CFE-STS Logos\Image only (no name)\IMAGE ONLY - CFE-STS CMY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90" y="47133"/>
            <a:ext cx="776827" cy="7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018" y="990600"/>
            <a:ext cx="89916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Rotating Tier II Monitoring while Expanding # of Tier I </a:t>
            </a:r>
            <a:r>
              <a:rPr lang="en-US" sz="2400" dirty="0" err="1"/>
              <a:t>E</a:t>
            </a:r>
            <a:r>
              <a:rPr lang="en-US" sz="2400" dirty="0" err="1" smtClean="0"/>
              <a:t>mbayments</a:t>
            </a:r>
            <a:endParaRPr lang="en-US" sz="24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Embayment Grades in Long Island Sound Report Card 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2185054"/>
            <a:ext cx="5902539" cy="45610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2185054"/>
            <a:ext cx="5902541" cy="456105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3" name="Straight Arrow Connector 12"/>
          <p:cNvCxnSpPr/>
          <p:nvPr/>
        </p:nvCxnSpPr>
        <p:spPr>
          <a:xfrm flipV="1">
            <a:off x="2971800" y="4444245"/>
            <a:ext cx="1450959" cy="4112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440" y="3048000"/>
            <a:ext cx="2405438" cy="311291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072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4017" y="876301"/>
            <a:ext cx="89175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76730" y="114809"/>
            <a:ext cx="7944294" cy="796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400" dirty="0" smtClean="0">
                <a:latin typeface="+mj-lt"/>
                <a:cs typeface="Arial" panose="020B0604020202020204" pitchFamily="34" charset="0"/>
              </a:rPr>
              <a:t>Congratulations &amp; Thank You! </a:t>
            </a:r>
            <a:endParaRPr lang="en-US" sz="3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Picture 2" descr="S:\CFE-STS Logos\Image only (no name)\IMAGE ONLY - CFE-STS CMY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90" y="47133"/>
            <a:ext cx="776827" cy="7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northcentralus1-mediap.svc.ms/transform/thumbnail?provider=spo&amp;inputFormat=jpg&amp;cs=fFNQTw&amp;docid=https%3A%2F%2Fctenvironment-my.sharepoint.com%3A443%2F_api%2Fv2.0%2Fdrives%2Fb!IewT5iwihEy0xTzn2CG1YIPD20K0DnZHg_DjhQmxO5PXN96vHzAYQbrB1h_Wg8ka%2Fitems%2F01XE5XQJUTW2FYANVWQVEJRO55TLDDXWW3%3Fversion%3DPublished&amp;access_token=eyJ0eXAiOiJKV1QiLCJhbGciOiJub25lIn0.eyJhdWQiOiIwMDAwMDAwMy0wMDAwLTBmZjEtY2UwMC0wMDAwMDAwMDAwMDAvY3RlbnZpcm9ubWVudC1teS5zaGFyZXBvaW50LmNvbUA1ZmU3ZjNmYS03OWJmLTQ2NTAtODNjZS03NDYzYjMyZmRiYWIiLCJpc3MiOiIwMDAwMDAwMy0wMDAwLTBmZjEtY2UwMC0wMDAwMDAwMDAwMDAiLCJuYmYiOiIxNTczNjY4MzcwIiwiZXhwIjoiMTU3MzY4OTk3MCIsImVuZHBvaW50dXJsIjoiZm1CdHlKdGNjVU1rMDBJVk1ha0s1ajFFZkhDZnhsZnowUUh6bUNCZ2w4bz0iLCJlbmRwb2ludHVybExlbmd0aCI6IjEyMyIsImlzbG9vcGJhY2siOiJUcnVlIiwiY2lkIjoiWlRnNE1URTNPV1l0TURCa1pTMDVNREF3TFRSaVpqTXRaR0UyTVRRNVpEWTFOemhpIiwidmVyIjoiaGFzaGVkcHJvb2Z0b2tlbiIsInNpdGVpZCI6IlpUWXhNMlZqTWpFdE1qSXlZeTAwWXpnMExXSTBZelV0TTJObE4yUTRNakZpTlRZdyIsInNpZ25pbl9zdGF0ZSI6IltcImttc2lcIl0iLCJuYW1laWQiOiIwIy5mfG1lbWJlcnNoaXB8cGxpbmRlcm90aEBzYXZldGhlc291bmQub3JnIiwibmlpIjoibWljcm9zb2Z0LnNoYXJlcG9pbnQiLCJpc3VzZXIiOiJ0cnVlIiwiY2FjaGVrZXkiOiIwaC5mfG1lbWJlcnNoaXB8MTAwM2JmZmQ5N2VmMmJkOEBsaXZlLmNvbSIsInR0IjoiMCIsInVzZVBlcnNpc3RlbnRDb29raWUiOiIzIn0.bXFpa0gycTdZQkRtblYzNHZvVWVEOG05QS9vaW9wcjZhQzkrNkZjd1Yvdz0&amp;encodeFailures=1&amp;srcWidth=&amp;srcHeight=&amp;width=1920&amp;height=853&amp;action=Acces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078" y="1210051"/>
            <a:ext cx="2681995" cy="20120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8520" y="3922151"/>
            <a:ext cx="2730500" cy="2047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250" y="3581400"/>
            <a:ext cx="2056558" cy="274207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286098" y="1221967"/>
            <a:ext cx="2683525" cy="20126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649" y="1208953"/>
            <a:ext cx="2684245" cy="20131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0338" y="3580838"/>
            <a:ext cx="2059624" cy="27585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7493" y="3596150"/>
            <a:ext cx="2164107" cy="27432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568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1000" y="0"/>
            <a:ext cx="9525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228600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Thank you! Questions/Comments?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plinderoth@savethesound.org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(914) 263-6233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2" descr="S:\CFE-STS Logos\Image only (no name)\IMAGE ONLY - CFE-STS CMY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17691" cy="121769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9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7908" y="5446386"/>
            <a:ext cx="4742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Peter H. Linderoth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Water Quality Program Manager</a:t>
            </a:r>
            <a:endParaRPr lang="en-US" sz="28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4891" y="5384830"/>
            <a:ext cx="73144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Peter H. Linderoth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Save the Sound, Western LIS Programs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800" y="-593598"/>
            <a:ext cx="9935464" cy="74515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74891" y="4495800"/>
            <a:ext cx="71337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Peter Linderoth, Save the Sound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Mark Tedesco, EPA LISS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Katie O'Brien-Clayton, CTDEEP</a:t>
            </a:r>
          </a:p>
          <a:p>
            <a:pPr algn="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Jason Krumholz, UWS Science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Advisor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Sue Van Patten, NYSDEC</a:t>
            </a:r>
          </a:p>
        </p:txBody>
      </p:sp>
      <p:pic>
        <p:nvPicPr>
          <p:cNvPr id="17" name="Picture 2" descr="S:\CFE-STS Logos\Image only (no name)\IMAGE ONLY - CFE-STS CMY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38807"/>
            <a:ext cx="1217691" cy="121769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4732" y="1318398"/>
            <a:ext cx="73144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Unified Water Study 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Data Usage &amp; Scoring Update</a:t>
            </a:r>
          </a:p>
        </p:txBody>
      </p:sp>
    </p:spTree>
    <p:extLst>
      <p:ext uri="{BB962C8B-B14F-4D97-AF65-F5344CB8AC3E}">
        <p14:creationId xmlns:p14="http://schemas.microsoft.com/office/powerpoint/2010/main" val="11528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490" y="876301"/>
            <a:ext cx="89251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S:\CFE-STS Logos\Image only (no name)\IMAGE ONLY - CFE-STS CMY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90" y="47133"/>
            <a:ext cx="776827" cy="7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47306" y="123502"/>
            <a:ext cx="7944294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800" dirty="0" smtClean="0">
                <a:cs typeface="Arial" panose="020B0604020202020204" pitchFamily="34" charset="0"/>
              </a:rPr>
              <a:t>Discussion Overview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81000" y="609600"/>
            <a:ext cx="8698693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3400" dirty="0" smtClean="0">
              <a:latin typeface="+mj-lt"/>
              <a:cs typeface="Arial" panose="020B0604020202020204" pitchFamily="34" charset="0"/>
            </a:endParaRPr>
          </a:p>
          <a:p>
            <a:pPr marL="971550" lvl="1" indent="-514350">
              <a:spcAft>
                <a:spcPts val="1800"/>
              </a:spcAft>
              <a:buAutoNum type="arabicPeriod"/>
            </a:pPr>
            <a:r>
              <a:rPr lang="en-US" sz="3000" dirty="0" smtClean="0">
                <a:latin typeface="+mj-lt"/>
                <a:cs typeface="Arial" panose="020B0604020202020204" pitchFamily="34" charset="0"/>
              </a:rPr>
              <a:t>UWS Data Usage</a:t>
            </a:r>
          </a:p>
          <a:p>
            <a:pPr marL="1428750" lvl="2" indent="-5143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+mj-lt"/>
                <a:cs typeface="Arial" panose="020B0604020202020204" pitchFamily="34" charset="0"/>
              </a:rPr>
              <a:t>Aggregation and Dissemination</a:t>
            </a:r>
          </a:p>
          <a:p>
            <a:pPr marL="1428750" lvl="2" indent="-5143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cs typeface="Arial" panose="020B0604020202020204" pitchFamily="34" charset="0"/>
              </a:rPr>
              <a:t>EPA Water Quality Portal &amp; Management </a:t>
            </a:r>
            <a:r>
              <a:rPr lang="en-US" sz="3000" dirty="0" smtClean="0">
                <a:cs typeface="Arial" panose="020B0604020202020204" pitchFamily="34" charset="0"/>
              </a:rPr>
              <a:t>Plans</a:t>
            </a:r>
            <a:endParaRPr lang="en-US" sz="3000" dirty="0" smtClean="0">
              <a:latin typeface="+mj-lt"/>
              <a:cs typeface="Arial" panose="020B0604020202020204" pitchFamily="34" charset="0"/>
            </a:endParaRPr>
          </a:p>
          <a:p>
            <a:pPr marL="1428750" lvl="2" indent="-5143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+mj-lt"/>
                <a:cs typeface="Arial" panose="020B0604020202020204" pitchFamily="34" charset="0"/>
              </a:rPr>
              <a:t>CTDEEP IWQR &amp; IWRM</a:t>
            </a:r>
          </a:p>
          <a:p>
            <a:pPr marL="1428750" lvl="2" indent="-5143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+mj-lt"/>
                <a:cs typeface="Arial" panose="020B0604020202020204" pitchFamily="34" charset="0"/>
              </a:rPr>
              <a:t>NYSDEC LINAP</a:t>
            </a:r>
          </a:p>
          <a:p>
            <a:pPr marL="1428750" lvl="2" indent="-5143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+mj-lt"/>
                <a:cs typeface="Arial" panose="020B0604020202020204" pitchFamily="34" charset="0"/>
              </a:rPr>
              <a:t>UWS Technical Advisory Committee </a:t>
            </a:r>
          </a:p>
          <a:p>
            <a:pPr marL="971550" lvl="1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000" dirty="0" smtClean="0">
                <a:latin typeface="+mj-lt"/>
                <a:cs typeface="Arial" panose="020B0604020202020204" pitchFamily="34" charset="0"/>
              </a:rPr>
              <a:t>Questions/Comments</a:t>
            </a:r>
          </a:p>
        </p:txBody>
      </p:sp>
    </p:spTree>
    <p:extLst>
      <p:ext uri="{BB962C8B-B14F-4D97-AF65-F5344CB8AC3E}">
        <p14:creationId xmlns:p14="http://schemas.microsoft.com/office/powerpoint/2010/main" val="16386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4017" y="876301"/>
            <a:ext cx="89175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79" y="945807"/>
            <a:ext cx="8917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UWS Data Entered into Project Template</a:t>
            </a:r>
          </a:p>
        </p:txBody>
      </p:sp>
      <p:pic>
        <p:nvPicPr>
          <p:cNvPr id="11" name="Picture 2" descr="S:\CFE-STS Logos\Image only (no name)\IMAGE ONLY - CFE-STS CMY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90" y="47133"/>
            <a:ext cx="776827" cy="7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378" y="1496318"/>
            <a:ext cx="8917583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2400" dirty="0" smtClean="0">
                <a:latin typeface="+mj-lt"/>
              </a:rPr>
              <a:t>Consistent Final Formatting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2400" dirty="0" smtClean="0">
                <a:latin typeface="+mj-lt"/>
              </a:rPr>
              <a:t>Quality Assurance Checks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2400" dirty="0" smtClean="0">
                <a:latin typeface="+mj-lt"/>
              </a:rPr>
              <a:t>Template Holds Abundant, and Critical, Metadata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2400" dirty="0" smtClean="0">
                <a:latin typeface="+mj-lt"/>
              </a:rPr>
              <a:t>Facilitates Wide-Spread Data Sharing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7306" y="123502"/>
            <a:ext cx="7944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800" dirty="0" smtClean="0">
                <a:cs typeface="Arial" panose="020B0604020202020204" pitchFamily="34" charset="0"/>
              </a:rPr>
              <a:t>UWS Data Usage: Aggregation &amp; Dissemination</a:t>
            </a:r>
            <a:endParaRPr lang="en-US" sz="2800" dirty="0"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669" y="3385657"/>
            <a:ext cx="6477000" cy="31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6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4017" y="876301"/>
            <a:ext cx="89175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71106" y="83506"/>
            <a:ext cx="7944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200" dirty="0" smtClean="0">
                <a:latin typeface="+mj-lt"/>
                <a:cs typeface="Arial" panose="020B0604020202020204" pitchFamily="34" charset="0"/>
              </a:rPr>
              <a:t>UWS: Putting Data 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I</a:t>
            </a:r>
            <a:r>
              <a:rPr lang="en-US" sz="3200" dirty="0" smtClean="0">
                <a:latin typeface="+mj-lt"/>
                <a:cs typeface="Arial" panose="020B0604020202020204" pitchFamily="34" charset="0"/>
              </a:rPr>
              <a:t>nto Action Summary</a:t>
            </a:r>
            <a:endParaRPr lang="en-US" sz="3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Picture 2" descr="S:\CFE-STS Logos\Image only (no name)\IMAGE ONLY - CFE-STS CMY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90" y="47133"/>
            <a:ext cx="776827" cy="7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8008" y="1314092"/>
            <a:ext cx="8229599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  <a:cs typeface="Arial" panose="020B0604020202020204" pitchFamily="34" charset="0"/>
              </a:rPr>
              <a:t>Support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EPA Nitrogen 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Strategy, NYSDEC LINAP,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CTDEEP 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IWQR and IWRM</a:t>
            </a:r>
          </a:p>
          <a:p>
            <a:pPr marL="742950" lvl="1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  <a:cs typeface="Arial" panose="020B0604020202020204" pitchFamily="34" charset="0"/>
              </a:rPr>
              <a:t>Inclusion in a “Roadmap” to Prioritize Restoration and Protection Actions</a:t>
            </a:r>
          </a:p>
          <a:p>
            <a:pPr marL="285750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" panose="020B0604020202020204" pitchFamily="34" charset="0"/>
              </a:rPr>
              <a:t>2020 UWS Site Grades to Inform and Engage the Public</a:t>
            </a:r>
          </a:p>
          <a:p>
            <a:pPr>
              <a:spcAft>
                <a:spcPts val="1200"/>
              </a:spcAft>
            </a:pPr>
            <a:endParaRPr lang="en-US" sz="2000" dirty="0" smtClean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" name="Picture 2" descr="https://upload.wikimedia.org/wikipedia/commons/thumb/1/14/Environmental_Protection_Agency_logo.svg/2000px-Environmental_Protection_Agency_logo.sv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679" y="5078827"/>
            <a:ext cx="1524262" cy="150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laurenbartk.us/wp-content/uploads/2013/11/DEEPLogo_Circle_640ful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4831" y="5001730"/>
            <a:ext cx="1694009" cy="169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www.ippny.org/uploads/images/1308068714_DEC%20logo_color_word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6701" y="5078827"/>
            <a:ext cx="1507155" cy="153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:\CFE-STS Logos\Image only (no name)\IMAGE ONLY - CFE-STS CMYK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5114613"/>
            <a:ext cx="1472479" cy="147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14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575835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Thank you! Questions/Comments?</a:t>
            </a:r>
          </a:p>
        </p:txBody>
      </p:sp>
      <p:pic>
        <p:nvPicPr>
          <p:cNvPr id="7" name="Picture 2" descr="S:\CFE-STS Logos\Image only (no name)\IMAGE ONLY - CFE-STS CMY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17691" cy="121769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53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4017" y="876301"/>
            <a:ext cx="89175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76730" y="114809"/>
            <a:ext cx="7944294" cy="803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400" dirty="0" smtClean="0">
                <a:latin typeface="+mj-lt"/>
                <a:cs typeface="Arial" panose="020B0604020202020204" pitchFamily="34" charset="0"/>
              </a:rPr>
              <a:t>Discussion Overview</a:t>
            </a:r>
            <a:endParaRPr lang="en-US" sz="3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Picture 2" descr="S:\CFE-STS Logos\Image only (no name)\IMAGE ONLY - CFE-STS CMY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90" y="47133"/>
            <a:ext cx="776827" cy="7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457200" y="1371600"/>
            <a:ext cx="869869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3400" dirty="0" smtClean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pPr marL="971550" lvl="1" indent="-514350">
              <a:spcAft>
                <a:spcPts val="1800"/>
              </a:spcAft>
              <a:buAutoNum type="arabicPeriod"/>
            </a:pPr>
            <a:r>
              <a:rPr lang="en-US" sz="30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Unified Water Study (UWS)</a:t>
            </a:r>
          </a:p>
          <a:p>
            <a:pPr marL="1428750" lvl="2" indent="-5143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Current Status </a:t>
            </a:r>
          </a:p>
          <a:p>
            <a:pPr marL="1428750" lvl="2" indent="-5143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Future Plans</a:t>
            </a:r>
          </a:p>
          <a:p>
            <a:pPr marL="1428750" lvl="2" indent="-5143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Next Steps</a:t>
            </a:r>
          </a:p>
          <a:p>
            <a:pPr marL="971550" lvl="1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0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Questions/Comments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1828800"/>
            <a:ext cx="3657600" cy="3657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896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490" y="876301"/>
            <a:ext cx="89251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S:\CFE-STS Logos\Image only (no name)\IMAGE ONLY - CFE-STS CMY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90" y="47133"/>
            <a:ext cx="776827" cy="7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1" y="32118"/>
            <a:ext cx="7867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200" dirty="0" smtClean="0"/>
              <a:t>UWS Current Status and Future </a:t>
            </a:r>
            <a:endParaRPr lang="en-US" sz="3200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657600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Flowchart: Connector 5"/>
          <p:cNvSpPr/>
          <p:nvPr/>
        </p:nvSpPr>
        <p:spPr>
          <a:xfrm>
            <a:off x="669788" y="3577799"/>
            <a:ext cx="152400" cy="152400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2161629" y="3585628"/>
            <a:ext cx="152400" cy="152400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3787070" y="3581609"/>
            <a:ext cx="152400" cy="152400"/>
          </a:xfrm>
          <a:prstGeom prst="flowChartConnec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5272970" y="3577799"/>
            <a:ext cx="152400" cy="152400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594550" y="3511333"/>
            <a:ext cx="304800" cy="304800"/>
          </a:xfrm>
          <a:prstGeom prst="flowChartConnector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2079486" y="3501599"/>
            <a:ext cx="304800" cy="304800"/>
          </a:xfrm>
          <a:prstGeom prst="flowChartConnector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3697556" y="3511333"/>
            <a:ext cx="304800" cy="304800"/>
          </a:xfrm>
          <a:prstGeom prst="flowChartConnector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5196770" y="3501599"/>
            <a:ext cx="304800" cy="304800"/>
          </a:xfrm>
          <a:prstGeom prst="flowChartConnector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57912" y="3035825"/>
            <a:ext cx="806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2015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4511" y="3867752"/>
            <a:ext cx="806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2016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59954" y="3039635"/>
            <a:ext cx="806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2017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45854" y="3890219"/>
            <a:ext cx="806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2018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745988" y="3890219"/>
            <a:ext cx="0" cy="83058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6490" y="4840944"/>
            <a:ext cx="2330041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STS Coordinates UWS after Agreement made to Release LIS Report Card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1246759" y="2255969"/>
            <a:ext cx="198213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Tier I Study piloted by  3 groups</a:t>
            </a:r>
            <a:endParaRPr lang="en-US" sz="16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237827" y="2899828"/>
            <a:ext cx="0" cy="559116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81960" y="3867752"/>
            <a:ext cx="0" cy="83058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567870" y="4771281"/>
            <a:ext cx="27813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Tier I Study Officially </a:t>
            </a:r>
            <a:r>
              <a:rPr lang="en-US" sz="1600" dirty="0"/>
              <a:t>L</a:t>
            </a:r>
            <a:r>
              <a:rPr lang="en-US" sz="1600" dirty="0" smtClean="0"/>
              <a:t>aunches:</a:t>
            </a:r>
          </a:p>
          <a:p>
            <a:pPr algn="ctr"/>
            <a:r>
              <a:rPr lang="en-US" sz="1600" dirty="0" smtClean="0"/>
              <a:t>11 Monitoring Groups</a:t>
            </a:r>
            <a:br>
              <a:rPr lang="en-US" sz="1600" dirty="0" smtClean="0"/>
            </a:br>
            <a:r>
              <a:rPr lang="en-US" sz="1600" dirty="0" smtClean="0"/>
              <a:t>21 Embayments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4015668" y="2025016"/>
            <a:ext cx="266699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20 Monitoring Groups</a:t>
            </a:r>
          </a:p>
          <a:p>
            <a:pPr algn="ctr"/>
            <a:r>
              <a:rPr lang="en-US" sz="1600" dirty="0" smtClean="0"/>
              <a:t>36 Tier I Embayments</a:t>
            </a:r>
            <a:endParaRPr lang="en-US" sz="16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5349168" y="2891999"/>
            <a:ext cx="0" cy="55911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567870" y="5681871"/>
            <a:ext cx="27813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Save the Sound Pilots Tier II &amp; Harbor Watch Launches Equipment Loan Program (ELP)</a:t>
            </a:r>
            <a:endParaRPr lang="en-US" sz="1600" dirty="0"/>
          </a:p>
        </p:txBody>
      </p:sp>
      <p:sp>
        <p:nvSpPr>
          <p:cNvPr id="31" name="Flowchart: Connector 30"/>
          <p:cNvSpPr/>
          <p:nvPr/>
        </p:nvSpPr>
        <p:spPr>
          <a:xfrm>
            <a:off x="6743629" y="3587533"/>
            <a:ext cx="152400" cy="152400"/>
          </a:xfrm>
          <a:prstGeom prst="flowChartConnector">
            <a:avLst/>
          </a:prstGeom>
          <a:solidFill>
            <a:srgbClr val="D59A25"/>
          </a:solidFill>
          <a:ln>
            <a:solidFill>
              <a:srgbClr val="C092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6667429" y="3511333"/>
            <a:ext cx="304800" cy="304800"/>
          </a:xfrm>
          <a:prstGeom prst="flowChartConnector">
            <a:avLst/>
          </a:prstGeom>
          <a:noFill/>
          <a:ln>
            <a:solidFill>
              <a:srgbClr val="C092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31753" y="3045559"/>
            <a:ext cx="806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9200"/>
                </a:solidFill>
              </a:rPr>
              <a:t>2019</a:t>
            </a:r>
            <a:endParaRPr lang="en-US" sz="2400" dirty="0">
              <a:solidFill>
                <a:srgbClr val="C0920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6819829" y="3858538"/>
            <a:ext cx="0" cy="830580"/>
          </a:xfrm>
          <a:prstGeom prst="line">
            <a:avLst/>
          </a:prstGeom>
          <a:ln>
            <a:solidFill>
              <a:srgbClr val="C092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561916" y="4802321"/>
            <a:ext cx="2637765" cy="830997"/>
          </a:xfrm>
          <a:prstGeom prst="rect">
            <a:avLst/>
          </a:prstGeom>
          <a:solidFill>
            <a:srgbClr val="EECC6E"/>
          </a:solidFill>
          <a:ln>
            <a:solidFill>
              <a:srgbClr val="C092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22 </a:t>
            </a:r>
            <a:r>
              <a:rPr lang="en-US" sz="1600" dirty="0"/>
              <a:t>Monitoring Groups</a:t>
            </a:r>
          </a:p>
          <a:p>
            <a:pPr algn="ctr"/>
            <a:r>
              <a:rPr lang="en-US" sz="1600" dirty="0" smtClean="0"/>
              <a:t>39 </a:t>
            </a:r>
            <a:r>
              <a:rPr lang="en-US" sz="1600" dirty="0"/>
              <a:t>Tier I </a:t>
            </a:r>
            <a:r>
              <a:rPr lang="en-US" sz="1600" dirty="0" smtClean="0"/>
              <a:t>Embayments w/13 Receiving Tier II</a:t>
            </a:r>
            <a:endParaRPr lang="en-US" sz="1600" dirty="0"/>
          </a:p>
        </p:txBody>
      </p:sp>
      <p:sp>
        <p:nvSpPr>
          <p:cNvPr id="44" name="Flowchart: Connector 43"/>
          <p:cNvSpPr/>
          <p:nvPr/>
        </p:nvSpPr>
        <p:spPr>
          <a:xfrm>
            <a:off x="8069816" y="3567844"/>
            <a:ext cx="152400" cy="152400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Connector 44"/>
          <p:cNvSpPr/>
          <p:nvPr/>
        </p:nvSpPr>
        <p:spPr>
          <a:xfrm>
            <a:off x="7993616" y="3491644"/>
            <a:ext cx="304800" cy="304800"/>
          </a:xfrm>
          <a:prstGeom prst="flowChartConnector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7742700" y="3880264"/>
            <a:ext cx="806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46960" y="1713833"/>
            <a:ext cx="2045711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Possible inclusion of 2 new Tier I Groups and Tier II Rotations</a:t>
            </a:r>
            <a:endParaRPr lang="en-US" sz="1600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8146014" y="2882044"/>
            <a:ext cx="0" cy="5591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561915" y="5711570"/>
            <a:ext cx="2637765" cy="830997"/>
          </a:xfrm>
          <a:prstGeom prst="rect">
            <a:avLst/>
          </a:prstGeom>
          <a:solidFill>
            <a:srgbClr val="EECC6E"/>
          </a:solidFill>
          <a:ln>
            <a:solidFill>
              <a:srgbClr val="C092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ELP Torch passed from Harbor Watch to Save the Sound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9941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4017" y="876301"/>
            <a:ext cx="89175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99706" y="114810"/>
            <a:ext cx="7944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200" dirty="0" smtClean="0">
                <a:latin typeface="+mj-lt"/>
                <a:cs typeface="Arial" panose="020B0604020202020204" pitchFamily="34" charset="0"/>
              </a:rPr>
              <a:t>UWS Current Status: Parameters</a:t>
            </a:r>
            <a:endParaRPr lang="en-US" sz="3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074" name="Picture 2" descr="http://www.macobserver.com/imgs/teaser_images/20140620appletoapplescompariso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4197816"/>
            <a:ext cx="4559300" cy="247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:\CFE-STS Logos\Image only (no name)\IMAGE ONLY - CFE-STS CMYK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90" y="47133"/>
            <a:ext cx="776827" cy="7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5554" y="966672"/>
            <a:ext cx="3962400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Tier </a:t>
            </a:r>
            <a:r>
              <a:rPr lang="en-US" sz="2400" b="1" dirty="0" smtClean="0"/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Dissolved Oxygen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Turbidity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Chlorpophyll</a:t>
            </a:r>
            <a:r>
              <a:rPr lang="en-US" sz="2400" dirty="0" smtClean="0"/>
              <a:t> </a:t>
            </a:r>
            <a:r>
              <a:rPr lang="en-US" sz="2400" i="1" dirty="0" smtClean="0"/>
              <a:t>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Qualitative </a:t>
            </a:r>
            <a:r>
              <a:rPr lang="en-US" sz="2400" dirty="0" err="1" smtClean="0"/>
              <a:t>Macrophytes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Temp. &amp; Salinity</a:t>
            </a:r>
          </a:p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489984" y="980329"/>
            <a:ext cx="4123984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Tier </a:t>
            </a:r>
            <a:r>
              <a:rPr lang="en-US" sz="2400" b="1" dirty="0" smtClean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Continuous Dissolved Oxygen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Quantitative </a:t>
            </a:r>
            <a:r>
              <a:rPr lang="en-US" sz="2400" dirty="0" err="1" smtClean="0"/>
              <a:t>Macrophytes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Nutrients</a:t>
            </a:r>
          </a:p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9100" y="3732966"/>
            <a:ext cx="82017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6 Month Monitoring Season: May - October</a:t>
            </a:r>
          </a:p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31784" y="6416098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" dirty="0"/>
              <a:t>https://landscapelightingguru.com/comparing-landscape-lighting-bids-apples-to-apples/</a:t>
            </a:r>
          </a:p>
        </p:txBody>
      </p:sp>
    </p:spTree>
    <p:extLst>
      <p:ext uri="{BB962C8B-B14F-4D97-AF65-F5344CB8AC3E}">
        <p14:creationId xmlns:p14="http://schemas.microsoft.com/office/powerpoint/2010/main" val="152206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4017" y="876301"/>
            <a:ext cx="89175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14399" y="1083533"/>
            <a:ext cx="7391401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UWS Tier I &amp; II Quality Assurance Project Plan (QAPP)</a:t>
            </a:r>
          </a:p>
          <a:p>
            <a:endParaRPr lang="en-US" sz="1100" dirty="0" smtClean="0">
              <a:latin typeface="+mj-lt"/>
            </a:endParaRPr>
          </a:p>
          <a:p>
            <a:pPr algn="ctr"/>
            <a:r>
              <a:rPr lang="en-US" sz="2400" dirty="0" smtClean="0">
                <a:latin typeface="+mj-lt"/>
              </a:rPr>
              <a:t>Participating </a:t>
            </a:r>
            <a:r>
              <a:rPr lang="en-US" sz="2400" dirty="0">
                <a:latin typeface="+mj-lt"/>
              </a:rPr>
              <a:t>G</a:t>
            </a:r>
            <a:r>
              <a:rPr lang="en-US" sz="2400" dirty="0" smtClean="0">
                <a:latin typeface="+mj-lt"/>
              </a:rPr>
              <a:t>roups included in EPA-Approved QAPP</a:t>
            </a:r>
          </a:p>
        </p:txBody>
      </p:sp>
      <p:pic>
        <p:nvPicPr>
          <p:cNvPr id="11" name="Picture 2" descr="S:\CFE-STS Logos\Image only (no name)\IMAGE ONLY - CFE-STS CMY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17" y="30888"/>
            <a:ext cx="776827" cy="7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oht-webcontent.s3.amazonaws.com/field/image/translation_quality_assurance_softwar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855" y="57508"/>
            <a:ext cx="1035769" cy="7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4628124"/>
            <a:ext cx="3318877" cy="20282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2599457"/>
            <a:ext cx="3124200" cy="39772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981" y="2529982"/>
            <a:ext cx="3014696" cy="20046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99706" y="114810"/>
            <a:ext cx="7944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200" dirty="0" smtClean="0">
                <a:cs typeface="Arial" panose="020B0604020202020204" pitchFamily="34" charset="0"/>
              </a:rPr>
              <a:t>UWS Current Status: QAPP</a:t>
            </a:r>
            <a:endParaRPr lang="en-US" sz="3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8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03908"/>
            <a:ext cx="9144000" cy="706581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828800" y="3657600"/>
            <a:ext cx="6858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57200" y="4419600"/>
            <a:ext cx="304800" cy="381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56723" y="3581400"/>
            <a:ext cx="210553" cy="24865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8600" y="3962400"/>
            <a:ext cx="372979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81200" y="2667000"/>
            <a:ext cx="371977" cy="47725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239000" y="1219200"/>
            <a:ext cx="371977" cy="47725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14600" y="2438400"/>
            <a:ext cx="304800" cy="32543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3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490" y="876301"/>
            <a:ext cx="89251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S:\CFE-STS Logos\Image only (no name)\IMAGE ONLY - CFE-STS CMY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90" y="47133"/>
            <a:ext cx="776827" cy="7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09645" y="609600"/>
            <a:ext cx="6900955" cy="3581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/>
              <a:t>S</a:t>
            </a:r>
            <a:r>
              <a:rPr lang="en-US" sz="2400" dirty="0" smtClean="0"/>
              <a:t>ampling instruments:</a:t>
            </a:r>
            <a:endParaRPr lang="en-US" sz="2400" dirty="0"/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/>
              <a:t>Onset HOBO DO logger 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/>
              <a:t>Star-</a:t>
            </a:r>
            <a:r>
              <a:rPr lang="en-US" sz="2400" dirty="0" err="1" smtClean="0"/>
              <a:t>Oddi</a:t>
            </a:r>
            <a:r>
              <a:rPr lang="en-US" sz="2400" dirty="0" smtClean="0"/>
              <a:t> Salinity </a:t>
            </a:r>
            <a:r>
              <a:rPr lang="en-US" sz="2400" dirty="0"/>
              <a:t>L</a:t>
            </a:r>
            <a:r>
              <a:rPr lang="en-US" sz="2400" dirty="0" smtClean="0"/>
              <a:t>ogger 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/>
              <a:t>Onset HOBO Barometric Pressure Logger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 smtClean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latin typeface="+mj-lt"/>
            </a:endParaRPr>
          </a:p>
          <a:p>
            <a:endParaRPr lang="en-US" sz="2800" dirty="0" smtClean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2971800"/>
            <a:ext cx="48768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0623" y="3251200"/>
            <a:ext cx="3098800" cy="309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2521" y="47133"/>
            <a:ext cx="7944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200" dirty="0" smtClean="0">
                <a:cs typeface="Arial" panose="020B0604020202020204" pitchFamily="34" charset="0"/>
              </a:rPr>
              <a:t>UWS Current Status: Tier II Dissolved Oxygen</a:t>
            </a:r>
            <a:endParaRPr lang="en-US" sz="3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80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490" y="876301"/>
            <a:ext cx="89251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S:\CFE-STS Logos\Image only (no name)\IMAGE ONLY - CFE-STS CMY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90" y="47133"/>
            <a:ext cx="776827" cy="7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0604" y="1066800"/>
            <a:ext cx="37338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DO Concentration, Absolute </a:t>
            </a:r>
            <a:r>
              <a:rPr lang="en-US" sz="2400" dirty="0"/>
              <a:t>P</a:t>
            </a:r>
            <a:r>
              <a:rPr lang="en-US" sz="2400" dirty="0" smtClean="0"/>
              <a:t>ressure, and Salinity at 15 minute intervals</a:t>
            </a:r>
          </a:p>
          <a:p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 smtClean="0"/>
              <a:t>Sonde</a:t>
            </a:r>
            <a:r>
              <a:rPr lang="en-US" sz="2400" dirty="0" smtClean="0"/>
              <a:t>-loggers </a:t>
            </a:r>
            <a:r>
              <a:rPr lang="en-US" sz="2400" dirty="0" err="1"/>
              <a:t>I</a:t>
            </a:r>
            <a:r>
              <a:rPr lang="en-US" sz="2400" dirty="0" err="1" smtClean="0"/>
              <a:t>ntercomparisons</a:t>
            </a:r>
            <a:r>
              <a:rPr lang="en-US" sz="2400" dirty="0" smtClean="0"/>
              <a:t> </a:t>
            </a:r>
          </a:p>
          <a:p>
            <a:pPr lvl="1"/>
            <a:endParaRPr lang="en-US" sz="2800" dirty="0" smtClean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Station </a:t>
            </a:r>
            <a:r>
              <a:rPr lang="en-US" sz="2400" dirty="0" smtClean="0"/>
              <a:t>Visits </a:t>
            </a:r>
            <a:r>
              <a:rPr lang="en-US" sz="2400" dirty="0"/>
              <a:t>are </a:t>
            </a:r>
            <a:r>
              <a:rPr lang="en-US" sz="2400" dirty="0" smtClean="0"/>
              <a:t>Required </a:t>
            </a:r>
            <a:r>
              <a:rPr lang="en-US" sz="2400" dirty="0"/>
              <a:t>every </a:t>
            </a:r>
            <a:r>
              <a:rPr lang="en-US" sz="2400" dirty="0" smtClean="0"/>
              <a:t>10 </a:t>
            </a:r>
            <a:r>
              <a:rPr lang="en-US" sz="2400" dirty="0"/>
              <a:t>days for </a:t>
            </a:r>
            <a:r>
              <a:rPr lang="en-US" sz="2400" dirty="0" smtClean="0"/>
              <a:t>Cleaning </a:t>
            </a:r>
            <a:r>
              <a:rPr lang="en-US" sz="2400" dirty="0"/>
              <a:t>and </a:t>
            </a:r>
            <a:r>
              <a:rPr lang="en-US" sz="2400" dirty="0" smtClean="0"/>
              <a:t>Comparison </a:t>
            </a:r>
            <a:r>
              <a:rPr lang="en-US" sz="2400" dirty="0"/>
              <a:t>with </a:t>
            </a:r>
            <a:r>
              <a:rPr lang="en-US" sz="2400" dirty="0" err="1" smtClean="0"/>
              <a:t>Sonde</a:t>
            </a:r>
            <a:endParaRPr lang="en-US" sz="24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/>
              <a:t>Minimum of One </a:t>
            </a:r>
            <a:r>
              <a:rPr lang="en-US" sz="2400" dirty="0"/>
              <a:t>S</a:t>
            </a:r>
            <a:r>
              <a:rPr lang="en-US" sz="2400" dirty="0" smtClean="0"/>
              <a:t>tation per Region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/>
          </a:p>
          <a:p>
            <a:endParaRPr lang="en-US" sz="2800" dirty="0">
              <a:latin typeface="+mj-lt"/>
            </a:endParaRPr>
          </a:p>
          <a:p>
            <a:endParaRPr lang="en-US" sz="2800" dirty="0" smtClean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1038984"/>
            <a:ext cx="4611255" cy="3458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3810000"/>
            <a:ext cx="3651183" cy="2738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82521" y="47133"/>
            <a:ext cx="7944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200" dirty="0" smtClean="0">
                <a:cs typeface="Arial" panose="020B0604020202020204" pitchFamily="34" charset="0"/>
              </a:rPr>
              <a:t>UWS Current Status: Tier II Dissolved Oxygen</a:t>
            </a:r>
            <a:endParaRPr lang="en-US" sz="3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86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5182</TotalTime>
  <Words>755</Words>
  <Application>Microsoft Office PowerPoint</Application>
  <PresentationFormat>On-screen Show (4:3)</PresentationFormat>
  <Paragraphs>176</Paragraphs>
  <Slides>25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Courier New</vt:lpstr>
      <vt:lpstr>Garamond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Linderoth</dc:creator>
  <cp:lastModifiedBy>Martin Hain</cp:lastModifiedBy>
  <cp:revision>367</cp:revision>
  <dcterms:created xsi:type="dcterms:W3CDTF">2015-06-09T14:52:25Z</dcterms:created>
  <dcterms:modified xsi:type="dcterms:W3CDTF">2019-11-27T16:14:37Z</dcterms:modified>
</cp:coreProperties>
</file>