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68" r:id="rId3"/>
    <p:sldId id="316" r:id="rId4"/>
    <p:sldId id="338" r:id="rId5"/>
    <p:sldId id="342" r:id="rId6"/>
    <p:sldId id="331" r:id="rId7"/>
    <p:sldId id="332" r:id="rId8"/>
    <p:sldId id="329" r:id="rId9"/>
    <p:sldId id="333" r:id="rId10"/>
    <p:sldId id="339" r:id="rId11"/>
    <p:sldId id="337" r:id="rId12"/>
    <p:sldId id="340" r:id="rId13"/>
    <p:sldId id="317" r:id="rId14"/>
    <p:sldId id="319" r:id="rId15"/>
    <p:sldId id="335" r:id="rId16"/>
    <p:sldId id="321" r:id="rId17"/>
    <p:sldId id="320" r:id="rId18"/>
    <p:sldId id="341" r:id="rId19"/>
    <p:sldId id="322" r:id="rId20"/>
    <p:sldId id="325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DAE2-160D-4C09-B369-5D673ADA75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CD6E-1716-4B1A-BB3D-E4B6919C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 mock-up with</a:t>
            </a:r>
            <a:r>
              <a:rPr lang="en-US" baseline="0" dirty="0" smtClean="0"/>
              <a:t> maps not limited to 3 channels, mention 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 mock-up with images</a:t>
            </a:r>
          </a:p>
          <a:p>
            <a:r>
              <a:rPr lang="en-US" dirty="0" smtClean="0"/>
              <a:t>Q&amp;</a:t>
            </a:r>
            <a:r>
              <a:rPr lang="en-US" baseline="0" dirty="0" smtClean="0"/>
              <a:t> A about Take Action and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Action mock-up – interest in publishing events?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6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UWS monitoring site mock-up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usage</a:t>
            </a:r>
            <a:r>
              <a:rPr lang="en-US" baseline="0" dirty="0" smtClean="0"/>
              <a:t> on why you should get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1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usage</a:t>
            </a:r>
            <a:r>
              <a:rPr lang="en-US" baseline="0" dirty="0" smtClean="0"/>
              <a:t> on why you should get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4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target audiences &amp; </a:t>
            </a:r>
            <a:r>
              <a:rPr lang="en-US" dirty="0" smtClean="0"/>
              <a:t>Examples</a:t>
            </a:r>
            <a:r>
              <a:rPr lang="en-US" baseline="0" dirty="0" smtClean="0"/>
              <a:t> </a:t>
            </a:r>
            <a:r>
              <a:rPr lang="en-US" baseline="0" dirty="0" smtClean="0"/>
              <a:t>of Target Audiences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Outcome &amp; </a:t>
            </a:r>
            <a:r>
              <a:rPr lang="en-US" dirty="0" smtClean="0"/>
              <a:t>Examples </a:t>
            </a:r>
            <a:r>
              <a:rPr lang="en-US" dirty="0" smtClean="0"/>
              <a:t>of </a:t>
            </a:r>
            <a:r>
              <a:rPr lang="en-US" baseline="0" dirty="0" smtClean="0"/>
              <a:t>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3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Additional Data Layers: i.e. Land Use &amp; Land Cover; WWTPs and CSO locations and permits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Additional Data Layers: i.e. </a:t>
            </a:r>
            <a:r>
              <a:rPr lang="en-US" baseline="0" dirty="0" err="1" smtClean="0"/>
              <a:t>Subwatersheds</a:t>
            </a:r>
            <a:r>
              <a:rPr lang="en-US" baseline="0" dirty="0" smtClean="0"/>
              <a:t>, Pervious Surface percentage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usage</a:t>
            </a:r>
            <a:r>
              <a:rPr lang="en-US" baseline="0" dirty="0" smtClean="0"/>
              <a:t> on why you should get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908" y="5446386"/>
            <a:ext cx="474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Quality Program Manager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891" y="5384830"/>
            <a:ext cx="73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Save the Sound, Western LIS Programs</a:t>
            </a:r>
          </a:p>
        </p:txBody>
      </p:sp>
      <p:pic>
        <p:nvPicPr>
          <p:cNvPr id="7" name="Picture 4" descr="http://3.bp.blogspot.com/-T5AledhulvY/UFTyvly_X6I/AAAAAAAABIA/zU9uDuOCLkw/s1600/P9140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3" b="14463"/>
          <a:stretch/>
        </p:blipFill>
        <p:spPr bwMode="auto">
          <a:xfrm>
            <a:off x="-238407" y="1509"/>
            <a:ext cx="9382408" cy="68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405" y="5092443"/>
            <a:ext cx="73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Brown &amp; Martin Hain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Sound 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6442" y="6673334"/>
            <a:ext cx="94769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latin typeface="Garamond" panose="02020404030301010803" pitchFamily="18" charset="0"/>
              </a:rPr>
              <a:t>https://www.flickr.com/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405" y="2057400"/>
            <a:ext cx="4934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UWS Data Visualization &amp; Feature Sets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44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1103" y="2646667"/>
            <a:ext cx="636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00A9A3"/>
                </a:solidFill>
              </a:rPr>
              <a:t>How do these concepts apply to the UWS data?</a:t>
            </a: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3386"/>
            <a:ext cx="1379014" cy="13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7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UWS </a:t>
            </a:r>
            <a:r>
              <a:rPr lang="en-US" sz="2800" dirty="0" smtClean="0"/>
              <a:t>Data </a:t>
            </a:r>
            <a:r>
              <a:rPr lang="en-US" sz="2800" dirty="0" smtClean="0"/>
              <a:t>Visualization Discussion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903" y="1676400"/>
            <a:ext cx="86816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Who </a:t>
            </a:r>
            <a:r>
              <a:rPr lang="en-US" sz="3600" dirty="0" smtClean="0"/>
              <a:t>are your </a:t>
            </a:r>
            <a:r>
              <a:rPr lang="en-US" sz="3600" b="1" dirty="0" smtClean="0"/>
              <a:t>Target Audiences</a:t>
            </a:r>
            <a:r>
              <a:rPr lang="en-US" sz="3600" dirty="0" smtClean="0"/>
              <a:t>?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What </a:t>
            </a:r>
            <a:r>
              <a:rPr lang="en-US" sz="3600" b="1" dirty="0" smtClean="0"/>
              <a:t>Outcomes</a:t>
            </a:r>
            <a:r>
              <a:rPr lang="en-US" sz="3600" dirty="0" smtClean="0"/>
              <a:t> would you like to achieve</a:t>
            </a:r>
            <a:r>
              <a:rPr lang="en-US" sz="3600" dirty="0" smtClean="0"/>
              <a:t>?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What </a:t>
            </a:r>
            <a:r>
              <a:rPr lang="en-US" sz="3600" b="1" dirty="0" smtClean="0"/>
              <a:t>Additional Datasets </a:t>
            </a:r>
            <a:r>
              <a:rPr lang="en-US" sz="3600" dirty="0" smtClean="0"/>
              <a:t>would </a:t>
            </a:r>
            <a:r>
              <a:rPr lang="en-US" sz="3600" dirty="0" smtClean="0"/>
              <a:t>supplement </a:t>
            </a:r>
            <a:r>
              <a:rPr lang="en-US" sz="3600" dirty="0" smtClean="0"/>
              <a:t>UWS data?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8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1103" y="2646667"/>
            <a:ext cx="636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00A9A3"/>
                </a:solidFill>
              </a:rPr>
              <a:t>SHE v.2 Mock-Ups</a:t>
            </a:r>
          </a:p>
          <a:p>
            <a:pPr lvl="0"/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preliminary!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3386"/>
            <a:ext cx="1379014" cy="13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9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Sound Health </a:t>
            </a:r>
            <a:r>
              <a:rPr lang="en-US" sz="2800" dirty="0" smtClean="0"/>
              <a:t>Explorer (SHE): Data Visualization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2" y="1600200"/>
            <a:ext cx="8802624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212" y="1007418"/>
            <a:ext cx="879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</a:t>
            </a:r>
            <a:r>
              <a:rPr lang="en-US" sz="2400" dirty="0"/>
              <a:t>– </a:t>
            </a:r>
            <a:r>
              <a:rPr lang="en-US" sz="2400" dirty="0" smtClean="0"/>
              <a:t>Beach </a:t>
            </a:r>
            <a:r>
              <a:rPr lang="en-US" sz="2400" dirty="0"/>
              <a:t>data will become </a:t>
            </a:r>
            <a:r>
              <a:rPr lang="en-US" sz="2400" dirty="0" smtClean="0"/>
              <a:t>1 channel</a:t>
            </a:r>
            <a:r>
              <a:rPr lang="en-US" sz="2400" dirty="0"/>
              <a:t>, </a:t>
            </a:r>
            <a:r>
              <a:rPr lang="en-US" sz="2400" dirty="0" smtClean="0"/>
              <a:t>1 story </a:t>
            </a:r>
            <a:r>
              <a:rPr lang="en-US" sz="2400" dirty="0"/>
              <a:t>among many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01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Sound Health Explorer v.2: Landing </a:t>
            </a:r>
            <a:r>
              <a:rPr lang="en-US" sz="2800" dirty="0" smtClean="0"/>
              <a:t>Page Mock-Up 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" y="928643"/>
            <a:ext cx="6989929" cy="58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Sound Health Explorer v.2: Landing </a:t>
            </a:r>
            <a:r>
              <a:rPr lang="en-US" sz="2800" dirty="0"/>
              <a:t>Page Mock-Up   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9" y="903653"/>
            <a:ext cx="6805461" cy="59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6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Sound Health Explorer v.2: </a:t>
            </a:r>
            <a:r>
              <a:rPr lang="en-US" sz="2800" dirty="0"/>
              <a:t>Take Action Page Mock-Up  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" y="928643"/>
            <a:ext cx="7236092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9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Sound Health Explorer v.2: UWS Site </a:t>
            </a:r>
            <a:r>
              <a:rPr lang="en-US" sz="2800" dirty="0" smtClean="0"/>
              <a:t>Page Mock-Up 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213515" cy="5881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34777" cy="3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1103" y="2949714"/>
            <a:ext cx="6365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00A9A3"/>
                </a:solidFill>
              </a:rPr>
              <a:t>Data </a:t>
            </a:r>
            <a:r>
              <a:rPr lang="en-US" sz="4000" b="1" dirty="0" err="1" smtClean="0">
                <a:solidFill>
                  <a:srgbClr val="00A9A3"/>
                </a:solidFill>
              </a:rPr>
              <a:t>Viz</a:t>
            </a:r>
            <a:r>
              <a:rPr lang="en-US" sz="4000" b="1" dirty="0" smtClean="0">
                <a:solidFill>
                  <a:srgbClr val="00A9A3"/>
                </a:solidFill>
              </a:rPr>
              <a:t> Wrap Up</a:t>
            </a: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3386"/>
            <a:ext cx="1379014" cy="13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4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UWS </a:t>
            </a:r>
            <a:r>
              <a:rPr lang="en-US" sz="2800" dirty="0"/>
              <a:t>Data </a:t>
            </a:r>
            <a:r>
              <a:rPr lang="en-US" sz="2800" dirty="0" smtClean="0"/>
              <a:t>Visualization Discussion Wrap-Up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0917" y="1371600"/>
            <a:ext cx="83006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B0F0"/>
              </a:buClr>
            </a:pPr>
            <a:endParaRPr lang="en-US" sz="3200" dirty="0" smtClean="0"/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Will this approach support all your goals </a:t>
            </a:r>
            <a:r>
              <a:rPr lang="en-US" sz="3200" dirty="0"/>
              <a:t>for UWS </a:t>
            </a:r>
            <a:r>
              <a:rPr lang="en-US" sz="3200" dirty="0" smtClean="0"/>
              <a:t>data display </a:t>
            </a:r>
            <a:r>
              <a:rPr lang="en-US" sz="3200" dirty="0"/>
              <a:t>&amp; </a:t>
            </a:r>
            <a:r>
              <a:rPr lang="en-US" sz="3200" dirty="0" smtClean="0"/>
              <a:t>usage?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How </a:t>
            </a:r>
            <a:r>
              <a:rPr lang="en-US" sz="3200" dirty="0" smtClean="0"/>
              <a:t>will you promote the UWS data</a:t>
            </a:r>
            <a:r>
              <a:rPr lang="en-US" sz="3200" dirty="0" smtClean="0"/>
              <a:t>?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b="1" dirty="0" smtClean="0"/>
              <a:t>Stay involved! </a:t>
            </a:r>
            <a:r>
              <a:rPr lang="en-US" sz="3200" dirty="0" smtClean="0"/>
              <a:t>We need your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Scope of </a:t>
            </a:r>
            <a:r>
              <a:rPr lang="en-US" sz="2800" dirty="0" smtClean="0"/>
              <a:t>UWS Data Visualization </a:t>
            </a:r>
            <a:r>
              <a:rPr lang="en-US" sz="2800" dirty="0"/>
              <a:t>P</a:t>
            </a:r>
            <a:r>
              <a:rPr lang="en-US" sz="2800" dirty="0" smtClean="0"/>
              <a:t>roject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6608" y="1676400"/>
            <a:ext cx="7772400" cy="366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2800" dirty="0"/>
              <a:t>Visualize the </a:t>
            </a:r>
            <a:r>
              <a:rPr lang="en-US" sz="2800" dirty="0" smtClean="0"/>
              <a:t>Unified Water Study </a:t>
            </a:r>
            <a:r>
              <a:rPr lang="en-US" sz="2800" dirty="0" smtClean="0"/>
              <a:t>Data  “</a:t>
            </a:r>
            <a:r>
              <a:rPr lang="en-US" sz="2800" dirty="0" smtClean="0"/>
              <a:t>Report Card Style” with Grades </a:t>
            </a:r>
            <a:r>
              <a:rPr lang="en-US" sz="2800" dirty="0" smtClean="0"/>
              <a:t>A-F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+mj-lt"/>
              <a:buAutoNum type="arabicPeriod"/>
            </a:pPr>
            <a:endParaRPr lang="en-US" sz="2800" dirty="0" smtClean="0"/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2800" dirty="0" smtClean="0"/>
              <a:t>Provide Context for Data = </a:t>
            </a:r>
            <a:r>
              <a:rPr lang="en-US" sz="2800" dirty="0" smtClean="0"/>
              <a:t>Connect </a:t>
            </a:r>
            <a:r>
              <a:rPr lang="en-US" sz="2800" dirty="0" smtClean="0"/>
              <a:t>with </a:t>
            </a:r>
            <a:r>
              <a:rPr lang="en-US" sz="2800" dirty="0" smtClean="0"/>
              <a:t>Issues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+mj-lt"/>
              <a:buAutoNum type="arabicPeriod"/>
            </a:pPr>
            <a:endParaRPr lang="en-US" sz="2800" dirty="0" smtClean="0"/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2800" dirty="0" smtClean="0"/>
              <a:t>Put </a:t>
            </a:r>
            <a:r>
              <a:rPr lang="en-US" sz="2800" dirty="0"/>
              <a:t>D</a:t>
            </a:r>
            <a:r>
              <a:rPr lang="en-US" sz="2800" dirty="0" smtClean="0"/>
              <a:t>ata </a:t>
            </a:r>
            <a:r>
              <a:rPr lang="en-US" sz="2800" dirty="0"/>
              <a:t>into </a:t>
            </a:r>
            <a:r>
              <a:rPr lang="en-US" sz="2800" dirty="0" smtClean="0"/>
              <a:t>Action </a:t>
            </a:r>
            <a:r>
              <a:rPr lang="en-US" sz="2800" dirty="0"/>
              <a:t>to </a:t>
            </a:r>
            <a:r>
              <a:rPr lang="en-US" sz="2800" dirty="0" smtClean="0"/>
              <a:t>Drive Change </a:t>
            </a:r>
            <a:r>
              <a:rPr lang="en-US" sz="2800" dirty="0"/>
              <a:t>= </a:t>
            </a:r>
            <a:r>
              <a:rPr lang="en-US" sz="2800" dirty="0" smtClean="0"/>
              <a:t>Improved Water Quality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584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Next Steps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981" y="1600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UWS </a:t>
            </a:r>
            <a:r>
              <a:rPr lang="en-US" sz="2400" dirty="0" smtClean="0"/>
              <a:t>Technical Advisory Committee to develop scoring methodology (fall 2019 – spring 2020</a:t>
            </a:r>
            <a:r>
              <a:rPr lang="en-US" sz="2400" dirty="0" smtClean="0"/>
              <a:t>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STS and web developer to design and build the expanded SHE website (winter 2020 – spring 2020</a:t>
            </a:r>
            <a:r>
              <a:rPr lang="en-US" sz="2400" dirty="0" smtClean="0"/>
              <a:t>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STS to create the 2020 Long Island Sound Report Card, featuring the UWS grades (spring 2020 – fall 2020</a:t>
            </a:r>
            <a:r>
              <a:rPr lang="en-US" sz="2400" dirty="0" smtClean="0"/>
              <a:t>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aunch of the </a:t>
            </a:r>
            <a:r>
              <a:rPr lang="en-US" sz="2400" dirty="0"/>
              <a:t>UWS data </a:t>
            </a:r>
            <a:r>
              <a:rPr lang="en-US" sz="2400" dirty="0" smtClean="0"/>
              <a:t>on the expanded SHE website to correspond with the Report Card release </a:t>
            </a:r>
            <a:r>
              <a:rPr lang="en-US" sz="2400" dirty="0"/>
              <a:t>(</a:t>
            </a:r>
            <a:r>
              <a:rPr lang="en-US" sz="2400" dirty="0" smtClean="0"/>
              <a:t>fall 2020)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388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birdcallsradio.files.wordpress.com/2011/12/lighthou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-446" r="3142"/>
          <a:stretch/>
        </p:blipFill>
        <p:spPr bwMode="auto">
          <a:xfrm>
            <a:off x="0" y="-118430"/>
            <a:ext cx="9144000" cy="70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152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914400"/>
            <a:ext cx="7162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Please contact us </a:t>
            </a: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with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any follow-up thoughts and suggestions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mhain@savethesound.org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669243"/>
            <a:ext cx="94769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latin typeface="Garamond" panose="02020404030301010803" pitchFamily="18" charset="0"/>
              </a:rPr>
              <a:t>https://www.flickr.com/</a:t>
            </a:r>
          </a:p>
        </p:txBody>
      </p:sp>
    </p:spTree>
    <p:extLst>
      <p:ext uri="{BB962C8B-B14F-4D97-AF65-F5344CB8AC3E}">
        <p14:creationId xmlns:p14="http://schemas.microsoft.com/office/powerpoint/2010/main" val="77960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94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Today’s Goals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044665"/>
            <a:ext cx="6248400" cy="546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</a:rPr>
              <a:t>D</a:t>
            </a:r>
            <a:r>
              <a:rPr lang="en-US" sz="2400" dirty="0" smtClean="0">
                <a:ea typeface="Calibri" panose="020F0502020204030204" pitchFamily="34" charset="0"/>
              </a:rPr>
              <a:t>iscuss </a:t>
            </a:r>
            <a:r>
              <a:rPr lang="en-US" sz="2400" dirty="0">
                <a:ea typeface="Calibri" panose="020F0502020204030204" pitchFamily="34" charset="0"/>
              </a:rPr>
              <a:t>the </a:t>
            </a:r>
            <a:r>
              <a:rPr lang="en-US" sz="2400" dirty="0" smtClean="0">
                <a:ea typeface="Calibri" panose="020F0502020204030204" pitchFamily="34" charset="0"/>
              </a:rPr>
              <a:t>“User Experience” </a:t>
            </a:r>
            <a:r>
              <a:rPr lang="en-US" sz="2400" dirty="0">
                <a:ea typeface="Calibri" panose="020F0502020204030204" pitchFamily="34" charset="0"/>
              </a:rPr>
              <a:t>that will </a:t>
            </a:r>
            <a:r>
              <a:rPr lang="en-US" sz="2400" dirty="0" smtClean="0">
                <a:ea typeface="Calibri" panose="020F0502020204030204" pitchFamily="34" charset="0"/>
              </a:rPr>
              <a:t>provide the most value </a:t>
            </a:r>
            <a:r>
              <a:rPr lang="en-US" sz="2400" dirty="0">
                <a:ea typeface="Calibri" panose="020F0502020204030204" pitchFamily="34" charset="0"/>
              </a:rPr>
              <a:t>for the UWS </a:t>
            </a:r>
            <a:r>
              <a:rPr lang="en-US" sz="2400" dirty="0" smtClean="0">
                <a:ea typeface="Calibri" panose="020F0502020204030204" pitchFamily="34" charset="0"/>
              </a:rPr>
              <a:t>Data </a:t>
            </a:r>
            <a:r>
              <a:rPr lang="en-US" sz="2400" dirty="0" smtClean="0">
                <a:ea typeface="Calibri" panose="020F0502020204030204" pitchFamily="34" charset="0"/>
              </a:rPr>
              <a:t>Display:</a:t>
            </a:r>
            <a:endParaRPr lang="en-US" sz="2400" dirty="0">
              <a:ea typeface="Calibri" panose="020F0502020204030204" pitchFamily="34" charset="0"/>
            </a:endParaRPr>
          </a:p>
          <a:p>
            <a:pPr marL="1257300" marR="0" lvl="2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Who </a:t>
            </a:r>
            <a:r>
              <a:rPr lang="en-US" sz="2400" dirty="0"/>
              <a:t>are your target audiences</a:t>
            </a:r>
            <a:r>
              <a:rPr lang="en-US" sz="2400" dirty="0" smtClean="0"/>
              <a:t>?</a:t>
            </a:r>
          </a:p>
          <a:p>
            <a:pPr marL="1257300" marR="0" lvl="2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marR="0" lvl="2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are your desired outcomes</a:t>
            </a:r>
            <a:r>
              <a:rPr lang="en-US" sz="2400" dirty="0" smtClean="0"/>
              <a:t>?</a:t>
            </a:r>
          </a:p>
          <a:p>
            <a:pPr marR="0" lvl="2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</a:pPr>
            <a:endParaRPr lang="en-US" sz="2400" dirty="0"/>
          </a:p>
          <a:p>
            <a:pPr marL="1257300" marR="0" lvl="2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additional datasets would be useful if paired with UWS data</a:t>
            </a:r>
            <a:r>
              <a:rPr lang="en-US" sz="2400" dirty="0" smtClean="0"/>
              <a:t>?</a:t>
            </a:r>
          </a:p>
          <a:p>
            <a:pPr marL="1257300" marR="0" lvl="2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257300" lvl="2" indent="-342900">
              <a:lnSpc>
                <a:spcPct val="105000"/>
              </a:lnSpc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 one of our key data user groups – How do you want to access, view and use the UWS data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25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1103" y="2646667"/>
            <a:ext cx="636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00A9A3"/>
                </a:solidFill>
              </a:rPr>
              <a:t>Sound Health Explorer (SHE)</a:t>
            </a:r>
          </a:p>
          <a:p>
            <a:pPr lvl="0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As it exists today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3386"/>
            <a:ext cx="1379014" cy="13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2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Sound Health </a:t>
            </a:r>
            <a:r>
              <a:rPr lang="en-US" sz="2800" dirty="0" smtClean="0"/>
              <a:t>Explorer (SHE): Data Visualization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2" y="1600200"/>
            <a:ext cx="8802624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212" y="1007418"/>
            <a:ext cx="879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</a:t>
            </a:r>
            <a:r>
              <a:rPr lang="en-US" sz="2400" dirty="0"/>
              <a:t>– </a:t>
            </a:r>
            <a:r>
              <a:rPr lang="en-US" sz="2400" dirty="0" smtClean="0"/>
              <a:t>Beach </a:t>
            </a:r>
            <a:r>
              <a:rPr lang="en-US" sz="2400" dirty="0"/>
              <a:t>data will become </a:t>
            </a:r>
            <a:r>
              <a:rPr lang="en-US" sz="2400" dirty="0" smtClean="0"/>
              <a:t>1 channel</a:t>
            </a:r>
            <a:r>
              <a:rPr lang="en-US" sz="2400" dirty="0"/>
              <a:t>, </a:t>
            </a:r>
            <a:r>
              <a:rPr lang="en-US" sz="2400" dirty="0" smtClean="0"/>
              <a:t>1 story </a:t>
            </a:r>
            <a:r>
              <a:rPr lang="en-US" sz="2400" dirty="0"/>
              <a:t>among many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65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Sound Health </a:t>
            </a:r>
            <a:r>
              <a:rPr lang="en-US" sz="2800" dirty="0" smtClean="0"/>
              <a:t>Explorer (SHE): Data Visualization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2" y="1604752"/>
            <a:ext cx="8802624" cy="4867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212" y="100741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 Audiences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5120" y="1529585"/>
            <a:ext cx="355867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public who use </a:t>
            </a:r>
            <a:r>
              <a:rPr lang="en-US" dirty="0" smtClean="0"/>
              <a:t>beaches</a:t>
            </a:r>
          </a:p>
          <a:p>
            <a:pPr marL="342900" indent="-342900">
              <a:buAutoNum type="arabicParenR"/>
            </a:pPr>
            <a:r>
              <a:rPr lang="en-US" dirty="0"/>
              <a:t>E</a:t>
            </a:r>
            <a:r>
              <a:rPr lang="en-US" dirty="0" smtClean="0"/>
              <a:t>lected </a:t>
            </a:r>
            <a:r>
              <a:rPr lang="en-US" dirty="0"/>
              <a:t>officials of beach </a:t>
            </a:r>
            <a:r>
              <a:rPr lang="en-US" dirty="0" smtClean="0"/>
              <a:t>towns</a:t>
            </a:r>
          </a:p>
          <a:p>
            <a:pPr marL="342900" indent="-34290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dvocates (including </a:t>
            </a:r>
            <a:r>
              <a:rPr lang="en-US" dirty="0"/>
              <a:t>STS </a:t>
            </a:r>
            <a:r>
              <a:rPr lang="en-US" dirty="0" smtClean="0"/>
              <a:t>staff) </a:t>
            </a:r>
            <a:r>
              <a:rPr lang="en-US" dirty="0"/>
              <a:t>who can use </a:t>
            </a:r>
            <a:r>
              <a:rPr lang="en-US" dirty="0" smtClean="0"/>
              <a:t>data to </a:t>
            </a:r>
            <a:r>
              <a:rPr lang="en-US" dirty="0"/>
              <a:t>discuss beach water quality, identify problem areas, drive action to clean up our beaches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3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Sound Health </a:t>
            </a:r>
            <a:r>
              <a:rPr lang="en-US" sz="2800" dirty="0" smtClean="0"/>
              <a:t>Explorer (SHE): Data Visualization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5" y="1600200"/>
            <a:ext cx="8603279" cy="4803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90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Outcomes Desired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121" y="1529585"/>
            <a:ext cx="348248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</a:t>
            </a:r>
            <a:r>
              <a:rPr lang="en-US" dirty="0" smtClean="0"/>
              <a:t>nterested </a:t>
            </a:r>
            <a:r>
              <a:rPr lang="en-US" dirty="0"/>
              <a:t>citizens are informed about </a:t>
            </a:r>
            <a:r>
              <a:rPr lang="en-US" dirty="0" smtClean="0"/>
              <a:t>causes of beach </a:t>
            </a:r>
            <a:r>
              <a:rPr lang="en-US" dirty="0"/>
              <a:t>closures and which beaches suffer from intermittent </a:t>
            </a:r>
            <a:r>
              <a:rPr lang="en-US" dirty="0" smtClean="0"/>
              <a:t>pollution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good beach grade becomes like a good school system – a point of local pride and </a:t>
            </a:r>
            <a:r>
              <a:rPr lang="en-US" dirty="0" smtClean="0"/>
              <a:t>of competitive spur</a:t>
            </a:r>
          </a:p>
          <a:p>
            <a:pPr marL="342900" indent="-342900">
              <a:buAutoNum type="arabicParenR"/>
            </a:pPr>
            <a:r>
              <a:rPr lang="en-US" dirty="0"/>
              <a:t>P</a:t>
            </a:r>
            <a:r>
              <a:rPr lang="en-US" dirty="0" smtClean="0"/>
              <a:t>rojects </a:t>
            </a:r>
            <a:r>
              <a:rPr lang="en-US" dirty="0"/>
              <a:t>are implemented that address sewage and stormwater infrastructure  – </a:t>
            </a:r>
            <a:r>
              <a:rPr lang="en-US" dirty="0" smtClean="0"/>
              <a:t>water </a:t>
            </a:r>
            <a:r>
              <a:rPr lang="en-US" dirty="0"/>
              <a:t>pollution </a:t>
            </a:r>
            <a:r>
              <a:rPr lang="en-US" dirty="0" smtClean="0"/>
              <a:t>is 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9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Sound Health </a:t>
            </a:r>
            <a:r>
              <a:rPr lang="en-US" sz="2800" dirty="0" smtClean="0"/>
              <a:t>Explorer (SHE): Data Visualization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938" y="990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Provided</a:t>
            </a:r>
            <a:endParaRPr lang="en-US" sz="2400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8" y="1591963"/>
            <a:ext cx="8740015" cy="4808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916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017" y="876301"/>
            <a:ext cx="8917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1847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Sound Health </a:t>
            </a:r>
            <a:r>
              <a:rPr lang="en-US" sz="2800" dirty="0" smtClean="0"/>
              <a:t>Explorer (SHE): Data Visualization</a:t>
            </a:r>
            <a:endParaRPr lang="en-US" sz="2800" dirty="0"/>
          </a:p>
        </p:txBody>
      </p: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21" y="1566563"/>
            <a:ext cx="8737434" cy="4846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121" y="1529585"/>
            <a:ext cx="3482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M</a:t>
            </a:r>
            <a:r>
              <a:rPr lang="en-US" dirty="0" smtClean="0"/>
              <a:t>onitoring data</a:t>
            </a:r>
          </a:p>
          <a:p>
            <a:pPr marL="342900" indent="-342900">
              <a:buAutoNum type="arabicParenR"/>
            </a:pP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datasets that can inform pollution source tracking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38" y="990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Provided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8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668</Words>
  <Application>Microsoft Office PowerPoint</Application>
  <PresentationFormat>On-screen Show (4:3)</PresentationFormat>
  <Paragraphs>111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Linderoth</dc:creator>
  <cp:lastModifiedBy>Martin Hain</cp:lastModifiedBy>
  <cp:revision>162</cp:revision>
  <dcterms:created xsi:type="dcterms:W3CDTF">2015-06-09T14:52:25Z</dcterms:created>
  <dcterms:modified xsi:type="dcterms:W3CDTF">2019-11-13T22:19:25Z</dcterms:modified>
</cp:coreProperties>
</file>